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42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A550BDF-A67C-4E60-8F72-EFD2146B6E0C}" type="datetimeFigureOut">
              <a:rPr lang="en-US" smtClean="0"/>
              <a:pPr/>
              <a:t>2/29/2016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B0ADB6C-BACD-49DA-BF92-6A9948BCD1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50BDF-A67C-4E60-8F72-EFD2146B6E0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ADB6C-BACD-49DA-BF92-6A9948BCD1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50BDF-A67C-4E60-8F72-EFD2146B6E0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ADB6C-BACD-49DA-BF92-6A9948BCD1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A550BDF-A67C-4E60-8F72-EFD2146B6E0C}" type="datetimeFigureOut">
              <a:rPr lang="en-US" smtClean="0"/>
              <a:pPr/>
              <a:t>2/29/2016</a:t>
            </a:fld>
            <a:endParaRPr lang="en-US"/>
          </a:p>
        </p:txBody>
      </p:sp>
      <p:sp>
        <p:nvSpPr>
          <p:cNvPr id="9" name="Slide Number Placeholder 8"/>
          <p:cNvSpPr>
            <a:spLocks noGrp="1"/>
          </p:cNvSpPr>
          <p:nvPr>
            <p:ph type="sldNum" sz="quarter" idx="15"/>
          </p:nvPr>
        </p:nvSpPr>
        <p:spPr/>
        <p:txBody>
          <a:bodyPr rtlCol="0"/>
          <a:lstStyle/>
          <a:p>
            <a:fld id="{5B0ADB6C-BACD-49DA-BF92-6A9948BCD10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A550BDF-A67C-4E60-8F72-EFD2146B6E0C}" type="datetimeFigureOut">
              <a:rPr lang="en-US" smtClean="0"/>
              <a:pPr/>
              <a:t>2/29/2016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B0ADB6C-BACD-49DA-BF92-6A9948BCD1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550BDF-A67C-4E60-8F72-EFD2146B6E0C}"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ADB6C-BACD-49DA-BF92-6A9948BCD10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A550BDF-A67C-4E60-8F72-EFD2146B6E0C}"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ADB6C-BACD-49DA-BF92-6A9948BCD10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A550BDF-A67C-4E60-8F72-EFD2146B6E0C}" type="datetimeFigureOut">
              <a:rPr lang="en-US" smtClean="0"/>
              <a:pPr/>
              <a:t>2/29/2016</a:t>
            </a:fld>
            <a:endParaRPr lang="en-US"/>
          </a:p>
        </p:txBody>
      </p:sp>
      <p:sp>
        <p:nvSpPr>
          <p:cNvPr id="7" name="Slide Number Placeholder 6"/>
          <p:cNvSpPr>
            <a:spLocks noGrp="1"/>
          </p:cNvSpPr>
          <p:nvPr>
            <p:ph type="sldNum" sz="quarter" idx="11"/>
          </p:nvPr>
        </p:nvSpPr>
        <p:spPr/>
        <p:txBody>
          <a:bodyPr rtlCol="0"/>
          <a:lstStyle/>
          <a:p>
            <a:fld id="{5B0ADB6C-BACD-49DA-BF92-6A9948BCD10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50BDF-A67C-4E60-8F72-EFD2146B6E0C}"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ADB6C-BACD-49DA-BF92-6A9948BCD1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A550BDF-A67C-4E60-8F72-EFD2146B6E0C}" type="datetimeFigureOut">
              <a:rPr lang="en-US" smtClean="0"/>
              <a:pPr/>
              <a:t>2/29/2016</a:t>
            </a:fld>
            <a:endParaRPr lang="en-US"/>
          </a:p>
        </p:txBody>
      </p:sp>
      <p:sp>
        <p:nvSpPr>
          <p:cNvPr id="22" name="Slide Number Placeholder 21"/>
          <p:cNvSpPr>
            <a:spLocks noGrp="1"/>
          </p:cNvSpPr>
          <p:nvPr>
            <p:ph type="sldNum" sz="quarter" idx="15"/>
          </p:nvPr>
        </p:nvSpPr>
        <p:spPr/>
        <p:txBody>
          <a:bodyPr rtlCol="0"/>
          <a:lstStyle/>
          <a:p>
            <a:fld id="{5B0ADB6C-BACD-49DA-BF92-6A9948BCD10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A550BDF-A67C-4E60-8F72-EFD2146B6E0C}" type="datetimeFigureOut">
              <a:rPr lang="en-US" smtClean="0"/>
              <a:pPr/>
              <a:t>2/29/2016</a:t>
            </a:fld>
            <a:endParaRPr lang="en-US"/>
          </a:p>
        </p:txBody>
      </p:sp>
      <p:sp>
        <p:nvSpPr>
          <p:cNvPr id="18" name="Slide Number Placeholder 17"/>
          <p:cNvSpPr>
            <a:spLocks noGrp="1"/>
          </p:cNvSpPr>
          <p:nvPr>
            <p:ph type="sldNum" sz="quarter" idx="11"/>
          </p:nvPr>
        </p:nvSpPr>
        <p:spPr/>
        <p:txBody>
          <a:bodyPr rtlCol="0"/>
          <a:lstStyle/>
          <a:p>
            <a:fld id="{5B0ADB6C-BACD-49DA-BF92-6A9948BCD10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A550BDF-A67C-4E60-8F72-EFD2146B6E0C}" type="datetimeFigureOut">
              <a:rPr lang="en-US" smtClean="0"/>
              <a:pPr/>
              <a:t>2/29/2016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0ADB6C-BACD-49DA-BF92-6A9948BCD1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Payroll Taxes</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The second-largest share of federal tax revenue comes from payroll taxes. </a:t>
            </a:r>
          </a:p>
          <a:p>
            <a:pPr lvl="1"/>
            <a:r>
              <a:rPr lang="en-US" dirty="0" smtClean="0"/>
              <a:t>A </a:t>
            </a:r>
            <a:r>
              <a:rPr lang="en-US" b="1" u="sng" dirty="0" smtClean="0"/>
              <a:t>payroll tax</a:t>
            </a:r>
            <a:r>
              <a:rPr lang="en-US" dirty="0" smtClean="0"/>
              <a:t> is a tax on the wages a company pays its employees. Of the several kinds of payroll taxes, the two most important are the Social Security tax and the Medicare tax. Both are used to fund large federal social insurance programs.</a:t>
            </a:r>
          </a:p>
          <a:p>
            <a:r>
              <a:rPr lang="en-US" dirty="0" smtClean="0"/>
              <a:t>The </a:t>
            </a:r>
            <a:r>
              <a:rPr lang="en-US" b="1" u="sng" dirty="0" smtClean="0"/>
              <a:t>Social Security tax</a:t>
            </a:r>
            <a:r>
              <a:rPr lang="en-US" dirty="0" smtClean="0"/>
              <a:t> is set at a fixed rate, which is paid half by the employer and half by the employee. People who are self-employed pay the entire tax themselves. In 2008, the total Social Security tax rate was 12.4 percent.</a:t>
            </a:r>
          </a:p>
          <a:p>
            <a:pPr lvl="1"/>
            <a:r>
              <a:rPr lang="en-US" dirty="0" smtClean="0"/>
              <a:t>This is a regressive tax</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taxes</a:t>
            </a:r>
            <a:endParaRPr lang="en-US" dirty="0"/>
          </a:p>
        </p:txBody>
      </p:sp>
      <p:sp>
        <p:nvSpPr>
          <p:cNvPr id="3" name="Content Placeholder 2"/>
          <p:cNvSpPr>
            <a:spLocks noGrp="1"/>
          </p:cNvSpPr>
          <p:nvPr>
            <p:ph sz="quarter" idx="1"/>
          </p:nvPr>
        </p:nvSpPr>
        <p:spPr/>
        <p:txBody>
          <a:bodyPr/>
          <a:lstStyle/>
          <a:p>
            <a:r>
              <a:rPr lang="en-US" dirty="0" smtClean="0"/>
              <a:t>Taxes on property are a major source of revenue for many state and local governments. </a:t>
            </a:r>
            <a:r>
              <a:rPr lang="en-US" b="1" u="sng" dirty="0" smtClean="0"/>
              <a:t>Property taxes</a:t>
            </a:r>
            <a:r>
              <a:rPr lang="en-US" dirty="0" smtClean="0"/>
              <a:t> are commonly levied on real property, which consists of land and buildings.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sz="quarter" idx="1"/>
          </p:nvPr>
        </p:nvSpPr>
        <p:spPr/>
        <p:txBody>
          <a:bodyPr/>
          <a:lstStyle/>
          <a:p>
            <a:r>
              <a:rPr lang="en-US" dirty="0" smtClean="0"/>
              <a:t>Another important source of state and local revenue is the </a:t>
            </a:r>
            <a:r>
              <a:rPr lang="en-US" b="1" u="sng" dirty="0" smtClean="0"/>
              <a:t>sales tax</a:t>
            </a:r>
            <a:r>
              <a:rPr lang="en-US" dirty="0" smtClean="0"/>
              <a:t>. Such a tax levies a percent charge on the purchase of a wide variety of goods and services, from manufactured items to meals served in restaurants.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Income Tax</a:t>
            </a:r>
            <a:endParaRPr lang="en-US" dirty="0"/>
          </a:p>
        </p:txBody>
      </p:sp>
      <p:sp>
        <p:nvSpPr>
          <p:cNvPr id="3" name="Content Placeholder 2"/>
          <p:cNvSpPr>
            <a:spLocks noGrp="1"/>
          </p:cNvSpPr>
          <p:nvPr>
            <p:ph sz="quarter" idx="1"/>
          </p:nvPr>
        </p:nvSpPr>
        <p:spPr/>
        <p:txBody>
          <a:bodyPr/>
          <a:lstStyle/>
          <a:p>
            <a:r>
              <a:rPr lang="en-US" dirty="0" smtClean="0"/>
              <a:t>The largest business tax is the federal </a:t>
            </a:r>
            <a:r>
              <a:rPr lang="en-US" b="1" u="sng" dirty="0" smtClean="0"/>
              <a:t>corporate income tax</a:t>
            </a:r>
            <a:r>
              <a:rPr lang="en-US" dirty="0" smtClean="0"/>
              <a:t>, which is applied to the profits of corporations. </a:t>
            </a:r>
          </a:p>
          <a:p>
            <a:r>
              <a:rPr lang="en-US" dirty="0" smtClean="0"/>
              <a:t>Like individual income taxes, corporate taxes are progressive,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Excise and Luxury Taxes</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b="1" u="sng" dirty="0" smtClean="0"/>
              <a:t>Excise taxes</a:t>
            </a:r>
            <a:r>
              <a:rPr lang="en-US" dirty="0" smtClean="0"/>
              <a:t> are typically levied on goods and services a government wants to regulate. For example, alcohol and cigarettes are taxed to discourage their use. Because of their association with alcohol and cigarettes, excise taxes are sometimes called </a:t>
            </a:r>
            <a:r>
              <a:rPr lang="en-US" b="1" u="sng" dirty="0" smtClean="0"/>
              <a:t>sin taxes</a:t>
            </a:r>
            <a:r>
              <a:rPr lang="en-US" dirty="0" smtClean="0"/>
              <a:t>. Like other sales taxes, excise taxes are generally regressive.</a:t>
            </a:r>
          </a:p>
          <a:p>
            <a:pPr fontAlgn="base"/>
            <a:r>
              <a:rPr lang="en-US" b="1" dirty="0" smtClean="0"/>
              <a:t> </a:t>
            </a:r>
            <a:r>
              <a:rPr lang="en-US" b="1" u="sng" dirty="0" smtClean="0"/>
              <a:t>Luxury taxes</a:t>
            </a:r>
            <a:r>
              <a:rPr lang="en-US" dirty="0" smtClean="0"/>
              <a:t>, as the name implies, are levied on the sale of luxury goods, such as fur coats and private jets. Luxury taxes are progressive, because the consumption of luxury goods increases as income increases.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 U.S. Governments Spend the Revenue They Raise?</a:t>
            </a:r>
            <a:br>
              <a:rPr lang="en-US" b="1" dirty="0" smtClean="0"/>
            </a:b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581476" y="1905000"/>
            <a:ext cx="7851164" cy="394629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U.S. Governments Spend the Revenue They Raise?</a:t>
            </a:r>
            <a:endParaRPr lang="en-US" dirty="0"/>
          </a:p>
        </p:txBody>
      </p:sp>
      <p:sp>
        <p:nvSpPr>
          <p:cNvPr id="3" name="Content Placeholder 2"/>
          <p:cNvSpPr>
            <a:spLocks noGrp="1"/>
          </p:cNvSpPr>
          <p:nvPr>
            <p:ph sz="quarter" idx="1"/>
          </p:nvPr>
        </p:nvSpPr>
        <p:spPr/>
        <p:txBody>
          <a:bodyPr/>
          <a:lstStyle/>
          <a:p>
            <a:r>
              <a:rPr lang="en-US" dirty="0" smtClean="0"/>
              <a:t>Even with these four major taxes, the government typically does not take in enough revenue to cover all its expenditures. This gives rise to the </a:t>
            </a:r>
            <a:r>
              <a:rPr lang="en-US" b="1" u="sng" dirty="0" smtClean="0"/>
              <a:t>federal deficit</a:t>
            </a:r>
            <a:r>
              <a:rPr lang="en-US" dirty="0" smtClean="0"/>
              <a:t>, the shortfall between tax revenues and government expenditures in any given year.</a:t>
            </a:r>
          </a:p>
          <a:p>
            <a:r>
              <a:rPr lang="en-US" dirty="0" smtClean="0"/>
              <a:t>To make up this difference, the government borrows money. Federal borrowing takes place through the sale of government bonds, which include Treasury bills, savings bonds, and other government-issued certificates of debt.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Spending by State and Local Governments</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State and local governments typically </a:t>
            </a:r>
            <a:r>
              <a:rPr lang="en-US" smtClean="0"/>
              <a:t>generate revenue </a:t>
            </a:r>
            <a:r>
              <a:rPr lang="en-US" dirty="0" smtClean="0"/>
              <a:t>to pay for education, law enforcement, and fire protection services through property and sales taxes.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Although taxes may be burdensome, they also make government possible. </a:t>
            </a:r>
          </a:p>
          <a:p>
            <a:pPr lvl="1"/>
            <a:r>
              <a:rPr lang="en-US" dirty="0" smtClean="0"/>
              <a:t>Without taxes, there could be no public institutions—no legislature, courts, or system of law enforcement. </a:t>
            </a:r>
          </a:p>
          <a:p>
            <a:r>
              <a:rPr lang="en-US" dirty="0" smtClean="0"/>
              <a:t>Taxation was the main issue that sparked the American Revolution.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Tax Equity Debate: Who Should Pay and Why?</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One of the most hotly debated issues is the principle of </a:t>
            </a:r>
            <a:r>
              <a:rPr lang="en-US" b="1" u="sng" dirty="0" smtClean="0"/>
              <a:t>tax equity</a:t>
            </a:r>
            <a:r>
              <a:rPr lang="en-US" dirty="0" smtClean="0"/>
              <a:t>, the idea that the tax system should be fair. </a:t>
            </a:r>
          </a:p>
          <a:p>
            <a:r>
              <a:rPr lang="en-US" dirty="0" smtClean="0"/>
              <a:t>The crucial issue in the tax equity debate is who should pay.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Economists offer two basic approaches to this problem: </a:t>
            </a:r>
            <a:endParaRPr lang="en-US" dirty="0"/>
          </a:p>
        </p:txBody>
      </p:sp>
      <p:sp>
        <p:nvSpPr>
          <p:cNvPr id="3" name="Content Placeholder 2"/>
          <p:cNvSpPr>
            <a:spLocks noGrp="1"/>
          </p:cNvSpPr>
          <p:nvPr>
            <p:ph sz="quarter" idx="1"/>
          </p:nvPr>
        </p:nvSpPr>
        <p:spPr/>
        <p:txBody>
          <a:bodyPr/>
          <a:lstStyle/>
          <a:p>
            <a:r>
              <a:rPr lang="en-US" dirty="0" smtClean="0"/>
              <a:t>The </a:t>
            </a:r>
            <a:r>
              <a:rPr lang="en-US" b="1" u="sng" dirty="0" smtClean="0"/>
              <a:t>ability-to-pay principle</a:t>
            </a:r>
          </a:p>
          <a:p>
            <a:r>
              <a:rPr lang="en-US" dirty="0" smtClean="0"/>
              <a:t> Says that citizens should be taxed according to their income or wealth. </a:t>
            </a:r>
          </a:p>
          <a:p>
            <a:pPr lvl="1"/>
            <a:r>
              <a:rPr lang="en-US" dirty="0" smtClean="0"/>
              <a:t>People with higher incomes should pay more tax. </a:t>
            </a:r>
          </a:p>
          <a:p>
            <a:pPr lvl="1"/>
            <a:r>
              <a:rPr lang="en-US" dirty="0" smtClean="0"/>
              <a:t>People with lower incomes should pay less tax. </a:t>
            </a:r>
          </a:p>
          <a:p>
            <a:pPr lvl="1"/>
            <a:r>
              <a:rPr lang="en-US" dirty="0" smtClean="0"/>
              <a:t>Federal and state income taxes are based on this principle. </a:t>
            </a:r>
          </a:p>
          <a:p>
            <a:pPr lvl="1"/>
            <a:r>
              <a:rPr lang="en-US" dirty="0" smtClean="0"/>
              <a:t>For example, a lawyer who earns $200,000 a year pays a higher percentage of income in taxes than does a teacher who earns $50,000 a year.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Economists offer two basic approaches to this problem: </a:t>
            </a:r>
            <a:endParaRPr lang="en-US" dirty="0"/>
          </a:p>
        </p:txBody>
      </p:sp>
      <p:sp>
        <p:nvSpPr>
          <p:cNvPr id="3" name="Content Placeholder 2"/>
          <p:cNvSpPr>
            <a:spLocks noGrp="1"/>
          </p:cNvSpPr>
          <p:nvPr>
            <p:ph sz="quarter" idx="1"/>
          </p:nvPr>
        </p:nvSpPr>
        <p:spPr/>
        <p:txBody>
          <a:bodyPr/>
          <a:lstStyle/>
          <a:p>
            <a:r>
              <a:rPr lang="en-US" dirty="0" smtClean="0"/>
              <a:t>The </a:t>
            </a:r>
            <a:r>
              <a:rPr lang="en-US" b="1" u="sng" dirty="0" smtClean="0"/>
              <a:t>benefits-received principle</a:t>
            </a:r>
            <a:r>
              <a:rPr lang="en-US" dirty="0" smtClean="0"/>
              <a:t> says that those who benefit from a particular government program should pay for it. </a:t>
            </a:r>
          </a:p>
          <a:p>
            <a:r>
              <a:rPr lang="en-US" dirty="0" smtClean="0"/>
              <a:t>For example, people who drive should pay for the upkeep of the highway system. </a:t>
            </a:r>
          </a:p>
          <a:p>
            <a:pPr lvl="1"/>
            <a:r>
              <a:rPr lang="en-US" dirty="0" smtClean="0"/>
              <a:t>Gasoline taxes that fund road repairs are based on this principle, as are highway and bridge tolls.</a:t>
            </a:r>
          </a:p>
          <a:p>
            <a:pPr lvl="1"/>
            <a:r>
              <a:rPr lang="en-US" dirty="0" smtClean="0"/>
              <a:t>A driver deposits coins into a parking meter.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Taxes and Efficiency: Deadweight Losses and the Costs of Compliance</a:t>
            </a:r>
            <a:br>
              <a:rPr lang="en-US" b="1" dirty="0" smtClean="0"/>
            </a:br>
            <a:endParaRPr lang="en-US" dirty="0"/>
          </a:p>
        </p:txBody>
      </p:sp>
      <p:sp>
        <p:nvSpPr>
          <p:cNvPr id="3" name="Content Placeholder 2"/>
          <p:cNvSpPr>
            <a:spLocks noGrp="1"/>
          </p:cNvSpPr>
          <p:nvPr>
            <p:ph sz="quarter" idx="1"/>
          </p:nvPr>
        </p:nvSpPr>
        <p:spPr/>
        <p:txBody>
          <a:bodyPr>
            <a:normAutofit fontScale="92500"/>
          </a:bodyPr>
          <a:lstStyle/>
          <a:p>
            <a:r>
              <a:rPr lang="en-US" dirty="0" smtClean="0"/>
              <a:t>A </a:t>
            </a:r>
            <a:r>
              <a:rPr lang="en-US" b="1" u="sng" dirty="0" smtClean="0"/>
              <a:t>deadweight loss</a:t>
            </a:r>
            <a:r>
              <a:rPr lang="en-US" dirty="0" smtClean="0"/>
              <a:t> occurs when the cost to consumers and producers from a tax—due to lost productivity or sales—is larger than the size of the tax revenue it generates. As economics writer Charles </a:t>
            </a:r>
            <a:r>
              <a:rPr lang="en-US" dirty="0" err="1" smtClean="0"/>
              <a:t>Wheelan</a:t>
            </a:r>
            <a:r>
              <a:rPr lang="en-US" dirty="0" smtClean="0"/>
              <a:t> put it, a deadweight loss “makes you worse off without making anyone else better off.”</a:t>
            </a:r>
          </a:p>
          <a:p>
            <a:r>
              <a:rPr lang="en-US" dirty="0" smtClean="0"/>
              <a:t>Another source of tax inefficiency is the </a:t>
            </a:r>
            <a:r>
              <a:rPr lang="en-US" b="1" dirty="0" smtClean="0"/>
              <a:t>cost of complying </a:t>
            </a:r>
            <a:r>
              <a:rPr lang="en-US" dirty="0" smtClean="0"/>
              <a:t>with the tax code. </a:t>
            </a:r>
          </a:p>
          <a:p>
            <a:pPr lvl="1"/>
            <a:r>
              <a:rPr lang="en-US" dirty="0" smtClean="0"/>
              <a:t>Every year, U.S. taxpayers spend many hours, and often hundreds of dollars, preparing their income tax forms. </a:t>
            </a:r>
          </a:p>
          <a:p>
            <a:pPr lvl="1"/>
            <a:r>
              <a:rPr lang="en-US" dirty="0" smtClean="0"/>
              <a:t>The time and money spent on tax preparation are resources that, if we had a more efficient tax system, could be used productively in other ways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Taxes Will You Pay in Your Lifetime?</a:t>
            </a:r>
            <a:endParaRPr lang="en-US" dirty="0"/>
          </a:p>
        </p:txBody>
      </p:sp>
      <p:sp>
        <p:nvSpPr>
          <p:cNvPr id="3" name="Content Placeholder 2"/>
          <p:cNvSpPr>
            <a:spLocks noGrp="1"/>
          </p:cNvSpPr>
          <p:nvPr>
            <p:ph sz="quarter" idx="1"/>
          </p:nvPr>
        </p:nvSpPr>
        <p:spPr/>
        <p:txBody>
          <a:bodyPr/>
          <a:lstStyle/>
          <a:p>
            <a:r>
              <a:rPr lang="en-US" dirty="0" smtClean="0"/>
              <a:t>The </a:t>
            </a:r>
            <a:r>
              <a:rPr lang="en-US" b="1" u="sng" dirty="0" smtClean="0"/>
              <a:t>tax base</a:t>
            </a:r>
            <a:r>
              <a:rPr lang="en-US" dirty="0" smtClean="0"/>
              <a:t> is the thing that is taxed, such as personal income, a good sold at a store, or a piece of property. Taxes are defined according to their tax base. For example, income tax is based on personal income. A property tax is based on the value of property, such as a home.</a:t>
            </a:r>
          </a:p>
          <a:p>
            <a:r>
              <a:rPr lang="en-US" dirty="0" smtClean="0"/>
              <a:t>The </a:t>
            </a:r>
            <a:r>
              <a:rPr lang="en-US" b="1" u="sng" dirty="0" smtClean="0"/>
              <a:t>tax rate</a:t>
            </a:r>
            <a:r>
              <a:rPr lang="en-US" dirty="0" smtClean="0"/>
              <a:t> is the percentage of income—or of the value of a good, service, or asset—that is paid in tax. For example, if the income tax rate were set at 20 percent, taxpayers would have to pay an amount equal to 20 percent of their taxable income.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Tax Structures: Proportional, Progressive, and Regressive</a:t>
            </a:r>
            <a:br>
              <a:rPr lang="en-US" b="1"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 </a:t>
            </a:r>
            <a:r>
              <a:rPr lang="en-US" b="1" u="sng" dirty="0" smtClean="0"/>
              <a:t>proportional tax</a:t>
            </a:r>
            <a:r>
              <a:rPr lang="en-US" dirty="0" smtClean="0"/>
              <a:t> is a tax that takes the same share of income at all income levels. For example, a proportional income tax of 10 percent would tax all incomes at that rate.</a:t>
            </a:r>
          </a:p>
          <a:p>
            <a:r>
              <a:rPr lang="en-US" dirty="0" smtClean="0"/>
              <a:t>A </a:t>
            </a:r>
            <a:r>
              <a:rPr lang="en-US" b="1" u="sng" dirty="0" smtClean="0"/>
              <a:t>progressive tax</a:t>
            </a:r>
            <a:r>
              <a:rPr lang="en-US" dirty="0" smtClean="0"/>
              <a:t> is a tax that takes a larger share of income as income increases. A progressive tax is based on the ability-to-pay principle. Most federal taxes, including the federal income tax, are progressive.</a:t>
            </a:r>
          </a:p>
          <a:p>
            <a:r>
              <a:rPr lang="en-US" dirty="0" smtClean="0"/>
              <a:t>The third tax structure, the </a:t>
            </a:r>
            <a:r>
              <a:rPr lang="en-US" b="1" u="sng" dirty="0" smtClean="0"/>
              <a:t>regressive tax</a:t>
            </a:r>
            <a:r>
              <a:rPr lang="en-US" dirty="0" smtClean="0"/>
              <a:t>, is a tax that takes a smaller share of income as income increases. Governments do not set out to impose higher tax rates as incomes fall. </a:t>
            </a:r>
          </a:p>
          <a:p>
            <a:pPr lvl="1"/>
            <a:r>
              <a:rPr lang="en-US" dirty="0" smtClean="0"/>
              <a:t>Example: Sales tax</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Individual Income Taxes</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largest share of tax revenue taken in by the federal government comes from individual income taxes</a:t>
            </a:r>
          </a:p>
          <a:p>
            <a:r>
              <a:rPr lang="en-US" dirty="0" smtClean="0"/>
              <a:t>Applies to all U.S. citizens and residents with income above a certain minimum level. </a:t>
            </a:r>
          </a:p>
          <a:p>
            <a:r>
              <a:rPr lang="en-US" dirty="0" smtClean="0"/>
              <a:t>The IRS collects taxes from workers using a “pay as you earn” system. </a:t>
            </a:r>
          </a:p>
          <a:p>
            <a:r>
              <a:rPr lang="en-US" dirty="0" smtClean="0"/>
              <a:t>Under this system, also known as </a:t>
            </a:r>
            <a:r>
              <a:rPr lang="en-US" b="1" u="sng" dirty="0" smtClean="0"/>
              <a:t>withholding</a:t>
            </a:r>
            <a:r>
              <a:rPr lang="en-US" dirty="0" smtClean="0"/>
              <a:t>, employers take out a certain amount of tax from each paycheck. </a:t>
            </a:r>
          </a:p>
          <a:p>
            <a:pPr lvl="1"/>
            <a:r>
              <a:rPr lang="en-US" dirty="0" smtClean="0"/>
              <a:t>At the beginning of each year, most workers receive a </a:t>
            </a:r>
            <a:r>
              <a:rPr lang="en-US" b="1" u="sng" dirty="0" smtClean="0"/>
              <a:t>W-2 form</a:t>
            </a:r>
            <a:r>
              <a:rPr lang="en-US" dirty="0" smtClean="0"/>
              <a:t>, which lists their wages for the previous year and the amount of tax that was withheld.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TotalTime>
  <Words>245</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Slide 1</vt:lpstr>
      <vt:lpstr>Slide 2</vt:lpstr>
      <vt:lpstr>The Tax Equity Debate: Who Should Pay and Why? </vt:lpstr>
      <vt:lpstr>Economists offer two basic approaches to this problem: </vt:lpstr>
      <vt:lpstr>Economists offer two basic approaches to this problem: </vt:lpstr>
      <vt:lpstr>Taxes and Efficiency: Deadweight Losses and the Costs of Compliance </vt:lpstr>
      <vt:lpstr>What Kinds of Taxes Will You Pay in Your Lifetime?</vt:lpstr>
      <vt:lpstr>Tax Structures: Proportional, Progressive, and Regressive </vt:lpstr>
      <vt:lpstr>Individual Income Taxes </vt:lpstr>
      <vt:lpstr>Payroll Taxes </vt:lpstr>
      <vt:lpstr>Property taxes</vt:lpstr>
      <vt:lpstr>Sales tax</vt:lpstr>
      <vt:lpstr>Corporate Income Tax</vt:lpstr>
      <vt:lpstr>Excise and Luxury Taxes </vt:lpstr>
      <vt:lpstr>How Do U.S. Governments Spend the Revenue They Raise? </vt:lpstr>
      <vt:lpstr>How Do U.S. Governments Spend the Revenue They Raise?</vt:lpstr>
      <vt:lpstr>Spending by State and Local Governments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cti</dc:creator>
  <cp:lastModifiedBy>cti</cp:lastModifiedBy>
  <cp:revision>1</cp:revision>
  <dcterms:created xsi:type="dcterms:W3CDTF">2016-02-29T12:59:01Z</dcterms:created>
  <dcterms:modified xsi:type="dcterms:W3CDTF">2016-02-29T18:42:06Z</dcterms:modified>
</cp:coreProperties>
</file>