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53B985-1CF7-4F64-A3FA-260F5168DCA6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8F09F8-8621-44EB-A584-4FA5F258D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5-1CF7-4F64-A3FA-260F5168DCA6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09F8-8621-44EB-A584-4FA5F258D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5-1CF7-4F64-A3FA-260F5168DCA6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09F8-8621-44EB-A584-4FA5F258D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53B985-1CF7-4F64-A3FA-260F5168DCA6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8F09F8-8621-44EB-A584-4FA5F258D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53B985-1CF7-4F64-A3FA-260F5168DCA6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8F09F8-8621-44EB-A584-4FA5F258D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5-1CF7-4F64-A3FA-260F5168DCA6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09F8-8621-44EB-A584-4FA5F258D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5-1CF7-4F64-A3FA-260F5168DCA6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09F8-8621-44EB-A584-4FA5F258D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53B985-1CF7-4F64-A3FA-260F5168DCA6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8F09F8-8621-44EB-A584-4FA5F258D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5-1CF7-4F64-A3FA-260F5168DCA6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09F8-8621-44EB-A584-4FA5F258D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53B985-1CF7-4F64-A3FA-260F5168DCA6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8F09F8-8621-44EB-A584-4FA5F258D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53B985-1CF7-4F64-A3FA-260F5168DCA6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8F09F8-8621-44EB-A584-4FA5F258D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53B985-1CF7-4F64-A3FA-260F5168DCA6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8F09F8-8621-44EB-A584-4FA5F258D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"/>
            <a:ext cx="6172200" cy="18943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Lesson 9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495800"/>
            <a:ext cx="6172200" cy="1371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Entrepreneurs and Business Organizations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Corporations Are Organized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Content Placeholder 3" descr="corp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914400"/>
            <a:ext cx="7850544" cy="568943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corporations are organized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 </a:t>
            </a:r>
            <a:r>
              <a:rPr lang="en-US" b="1" u="sng" dirty="0" smtClean="0"/>
              <a:t>board of directors</a:t>
            </a:r>
            <a:r>
              <a:rPr lang="en-US" dirty="0" smtClean="0"/>
              <a:t> is a governing body that is elected by the shareholders. </a:t>
            </a:r>
          </a:p>
          <a:p>
            <a:pPr lvl="1"/>
            <a:r>
              <a:rPr lang="en-US" dirty="0" smtClean="0"/>
              <a:t>The board oversees management of the corporation.</a:t>
            </a:r>
          </a:p>
          <a:p>
            <a:r>
              <a:rPr lang="en-US" dirty="0" smtClean="0"/>
              <a:t>One of the board’s most important responsibilities is to select the corporation’s </a:t>
            </a:r>
            <a:r>
              <a:rPr lang="en-US" b="1" u="sng" dirty="0" smtClean="0"/>
              <a:t>chief executive officer</a:t>
            </a:r>
            <a:r>
              <a:rPr lang="en-US" dirty="0" smtClean="0"/>
              <a:t>. </a:t>
            </a:r>
          </a:p>
          <a:p>
            <a:pPr lvl="1"/>
            <a:r>
              <a:rPr lang="en-US" dirty="0" smtClean="0"/>
              <a:t>The CEO is the highest-ranking person in charge of managing a corporation.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Advantages of corporations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5178552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Limited liability</a:t>
            </a:r>
          </a:p>
          <a:p>
            <a:pPr lvl="1"/>
            <a:r>
              <a:rPr lang="en-US" dirty="0" smtClean="0"/>
              <a:t>A corporation’s owners—the shareholders—are liable only for the amount of money they have invested. </a:t>
            </a:r>
          </a:p>
          <a:p>
            <a:pPr lvl="1"/>
            <a:r>
              <a:rPr lang="en-US" dirty="0" smtClean="0"/>
              <a:t>For example, suppose an investor buys 100 shares of stock at $30 a share. If the corporation goes bankrupt, the investor will lose that $3,000 investment. His or her personal assets are never at risk</a:t>
            </a:r>
          </a:p>
          <a:p>
            <a:r>
              <a:rPr lang="en-US" i="1" dirty="0" smtClean="0"/>
              <a:t>Growth potential</a:t>
            </a:r>
          </a:p>
          <a:p>
            <a:pPr lvl="1"/>
            <a:r>
              <a:rPr lang="en-US" dirty="0" smtClean="0"/>
              <a:t>Because corporations can use the sale of stock to raise financial capital, they have far greater potential for growth than do other forms of business.</a:t>
            </a:r>
          </a:p>
          <a:p>
            <a:r>
              <a:rPr lang="en-US" i="1" dirty="0" smtClean="0"/>
              <a:t>Professional management</a:t>
            </a:r>
          </a:p>
          <a:p>
            <a:pPr lvl="1"/>
            <a:r>
              <a:rPr lang="en-US" dirty="0" smtClean="0"/>
              <a:t>Corporations are run by professional managers.</a:t>
            </a:r>
          </a:p>
          <a:p>
            <a:r>
              <a:rPr lang="en-US" i="1" dirty="0" smtClean="0"/>
              <a:t>Long Life</a:t>
            </a:r>
          </a:p>
          <a:p>
            <a:pPr lvl="1"/>
            <a:r>
              <a:rPr lang="en-US" dirty="0" smtClean="0"/>
              <a:t>Corporations continue to exist when founders die or owners sell their shares.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67600" cy="1143000"/>
          </a:xfrm>
        </p:spPr>
        <p:txBody>
          <a:bodyPr/>
          <a:lstStyle/>
          <a:p>
            <a:r>
              <a:rPr lang="en-US" dirty="0" smtClean="0"/>
              <a:t>Disadvantages of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10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Complexity of start-up</a:t>
            </a:r>
            <a:r>
              <a:rPr lang="en-US" dirty="0" smtClean="0"/>
              <a:t>. </a:t>
            </a:r>
          </a:p>
          <a:p>
            <a:pPr lvl="1"/>
            <a:r>
              <a:rPr lang="en-US" dirty="0" smtClean="0"/>
              <a:t>Businesses that want to incorporate are legally required to follow certain procedures.</a:t>
            </a:r>
          </a:p>
          <a:p>
            <a:pPr lvl="1"/>
            <a:r>
              <a:rPr lang="en-US" dirty="0" smtClean="0"/>
              <a:t>Corporate charter, </a:t>
            </a:r>
            <a:r>
              <a:rPr lang="en-US" dirty="0" err="1" smtClean="0"/>
              <a:t>corporatbylaws</a:t>
            </a:r>
            <a:r>
              <a:rPr lang="en-US" dirty="0" smtClean="0"/>
              <a:t>, hold a meeting of shareholders to elect a board of directors, must issue stock certificates to shareholders</a:t>
            </a:r>
          </a:p>
          <a:p>
            <a:r>
              <a:rPr lang="en-US" i="1" dirty="0" smtClean="0"/>
              <a:t>Loss of control</a:t>
            </a:r>
          </a:p>
          <a:p>
            <a:pPr lvl="1"/>
            <a:r>
              <a:rPr lang="en-US" dirty="0" smtClean="0"/>
              <a:t>The role of the original owner or founder may change</a:t>
            </a:r>
          </a:p>
          <a:p>
            <a:pPr lvl="1"/>
            <a:r>
              <a:rPr lang="en-US" dirty="0" smtClean="0"/>
              <a:t>Decisions once made by the founder become the responsibility of the board of directors and the professional management team</a:t>
            </a:r>
          </a:p>
          <a:p>
            <a:r>
              <a:rPr lang="en-US" i="1" dirty="0" smtClean="0"/>
              <a:t>More government regulation</a:t>
            </a:r>
          </a:p>
          <a:p>
            <a:pPr lvl="1"/>
            <a:r>
              <a:rPr lang="en-US" dirty="0" smtClean="0"/>
              <a:t> are subject to more government regulation than are other types of businesses.</a:t>
            </a:r>
          </a:p>
          <a:p>
            <a:r>
              <a:rPr lang="en-US" i="1" dirty="0" smtClean="0"/>
              <a:t>Double taxation</a:t>
            </a:r>
          </a:p>
          <a:p>
            <a:pPr lvl="1"/>
            <a:r>
              <a:rPr lang="en-US" dirty="0" smtClean="0"/>
              <a:t>Corporations face heavier taxes than do sole proprietorships or partnerships. </a:t>
            </a:r>
          </a:p>
          <a:p>
            <a:pPr lvl="1"/>
            <a:r>
              <a:rPr lang="en-US" dirty="0" smtClean="0"/>
              <a:t>As legal entities, corporations are required to pay taxes on their profits.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Multinational Corporations: Doing Business on a Global Scale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Business enterprises that operate in more than one country—known as </a:t>
            </a:r>
            <a:r>
              <a:rPr lang="en-US" b="1" u="sng" dirty="0" smtClean="0"/>
              <a:t>multinational corporations</a:t>
            </a:r>
            <a:r>
              <a:rPr lang="en-US" dirty="0" smtClean="0"/>
              <a:t>—are not new.</a:t>
            </a:r>
          </a:p>
          <a:p>
            <a:r>
              <a:rPr lang="en-US" dirty="0" smtClean="0"/>
              <a:t>Typically have a “headquarters” in their home country</a:t>
            </a:r>
          </a:p>
          <a:p>
            <a:r>
              <a:rPr lang="en-US" dirty="0" smtClean="0"/>
              <a:t>Examples: Coca-Cola, Exxon</a:t>
            </a:r>
          </a:p>
          <a:p>
            <a:endParaRPr lang="en-US" dirty="0" smtClean="0"/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Pushes local firms </a:t>
            </a:r>
            <a:r>
              <a:rPr lang="en-US" dirty="0" smtClean="0"/>
              <a:t>out </a:t>
            </a:r>
            <a:r>
              <a:rPr lang="en-US" dirty="0" smtClean="0"/>
              <a:t>of business</a:t>
            </a:r>
          </a:p>
          <a:p>
            <a:pPr lvl="1"/>
            <a:r>
              <a:rPr lang="en-US" dirty="0" smtClean="0"/>
              <a:t>Multinational corporations dominate the market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Multinational corporations have advantages that other firms do not have.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Their global reach gives them access to more markets, with greater potential for increased sales and growth. </a:t>
            </a:r>
          </a:p>
          <a:p>
            <a:r>
              <a:rPr lang="en-US" dirty="0" smtClean="0"/>
              <a:t>Access to multiple markets also makes it less likely that a multinational will go bankrupt than will a smaller firm operating in a single market. </a:t>
            </a:r>
          </a:p>
          <a:p>
            <a:r>
              <a:rPr lang="en-US" dirty="0" smtClean="0"/>
              <a:t>Moreover, multinational corporations often have access to cheaper labor and raw materials than they would find in their home countries</a:t>
            </a:r>
          </a:p>
          <a:p>
            <a:r>
              <a:rPr lang="en-US" dirty="0" smtClean="0"/>
              <a:t>Locations in multiple countries may also reduce their transportation costs.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Sole Proprietorships: One Owner, One Operator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In </a:t>
            </a:r>
            <a:r>
              <a:rPr lang="en-US" dirty="0"/>
              <a:t>a sole proprietorship, the owner of the business—the proprietor—earns all the profits and is responsible for all the debts. </a:t>
            </a:r>
            <a:endParaRPr lang="en-US" dirty="0" smtClean="0"/>
          </a:p>
          <a:p>
            <a:pPr lvl="1" fontAlgn="base"/>
            <a:r>
              <a:rPr lang="en-US" dirty="0" smtClean="0"/>
              <a:t>This </a:t>
            </a:r>
            <a:r>
              <a:rPr lang="en-US" dirty="0"/>
              <a:t>form of business can be simple to establish and easy to manage, with relatively low start-up costs.</a:t>
            </a:r>
          </a:p>
          <a:p>
            <a:r>
              <a:rPr lang="en-US" dirty="0"/>
              <a:t>The ease of starting a sole proprietorship is probably why about 7 out of 10 businesses are organized this way. It is a form of business that appeals to people who have a marketable skill or trade and want to work for themselves rather than a boss. 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sole proprietor might be a plumber, a pet sitter, a caterer, a farmer, a consultant, or an artist like </a:t>
            </a:r>
            <a:r>
              <a:rPr lang="en-US" dirty="0" err="1"/>
              <a:t>Redel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Advantages of Sole Proprietorships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153400" cy="5330952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Ease of start-up</a:t>
            </a:r>
            <a:endParaRPr lang="en-US" dirty="0" smtClean="0"/>
          </a:p>
          <a:p>
            <a:pPr lvl="1"/>
            <a:r>
              <a:rPr lang="en-US" dirty="0" smtClean="0"/>
              <a:t>Easy to obtain a business license or permit, zoning permits, business name.</a:t>
            </a:r>
          </a:p>
          <a:p>
            <a:r>
              <a:rPr lang="en-US" dirty="0" smtClean="0"/>
              <a:t>Few Restrictions</a:t>
            </a:r>
          </a:p>
          <a:p>
            <a:pPr lvl="1"/>
            <a:r>
              <a:rPr lang="en-US" dirty="0" smtClean="0"/>
              <a:t>Least regulated form of business</a:t>
            </a:r>
          </a:p>
          <a:p>
            <a:r>
              <a:rPr lang="en-US" dirty="0" smtClean="0"/>
              <a:t>Full decision-making power</a:t>
            </a:r>
          </a:p>
          <a:p>
            <a:pPr lvl="1"/>
            <a:r>
              <a:rPr lang="en-US" dirty="0" smtClean="0"/>
              <a:t>A sole proprietor makes all  business decisions without having to consult with partners or shareholders</a:t>
            </a:r>
          </a:p>
          <a:p>
            <a:r>
              <a:rPr lang="en-US" dirty="0" smtClean="0"/>
              <a:t>Full profits and individual taxation</a:t>
            </a:r>
          </a:p>
          <a:p>
            <a:pPr lvl="1"/>
            <a:r>
              <a:rPr lang="en-US" dirty="0" smtClean="0"/>
              <a:t>A sole proprietor keeps all the profits generated by the business after paying taxes. Sole proprietors pay personal income tax on their earnings. The business itself pays no taxes.</a:t>
            </a:r>
          </a:p>
          <a:p>
            <a:r>
              <a:rPr lang="en-US" dirty="0" smtClean="0"/>
              <a:t>Ease of closing</a:t>
            </a:r>
          </a:p>
          <a:p>
            <a:pPr lvl="1"/>
            <a:r>
              <a:rPr lang="en-US" dirty="0" smtClean="0"/>
              <a:t>Sole proprietors can dissolve their businesses easily if they choose to do so.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Disadvantages of Sole Proprietorships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Unlimited liability</a:t>
            </a:r>
          </a:p>
          <a:p>
            <a:pPr lvl="1"/>
            <a:r>
              <a:rPr lang="en-US" dirty="0" smtClean="0"/>
              <a:t>The legal obligation to pay debts is known as </a:t>
            </a:r>
            <a:r>
              <a:rPr lang="en-US" b="1" u="sng" dirty="0" smtClean="0"/>
              <a:t>liability</a:t>
            </a:r>
            <a:r>
              <a:rPr lang="en-US" dirty="0" smtClean="0"/>
              <a:t>. Sole proprietors have </a:t>
            </a:r>
            <a:r>
              <a:rPr lang="en-US" b="1" u="sng" dirty="0" smtClean="0"/>
              <a:t>unlimited liability</a:t>
            </a:r>
            <a:r>
              <a:rPr lang="en-US" dirty="0" smtClean="0"/>
              <a:t>, or full responsibility for paying any debts their businesses take on.</a:t>
            </a:r>
          </a:p>
          <a:p>
            <a:pPr lvl="1"/>
            <a:r>
              <a:rPr lang="en-US" dirty="0" smtClean="0"/>
              <a:t>Owner must use personal assets if necessary</a:t>
            </a:r>
          </a:p>
          <a:p>
            <a:r>
              <a:rPr lang="en-US" dirty="0" smtClean="0"/>
              <a:t>Limited growth potential</a:t>
            </a:r>
          </a:p>
          <a:p>
            <a:pPr lvl="1"/>
            <a:r>
              <a:rPr lang="en-US" dirty="0" smtClean="0"/>
              <a:t>Sole proprietorships can thus have difficulty obtaining the capital needed to expand. Business growth often depends on profits that can be reinvested in the enterprise.</a:t>
            </a:r>
          </a:p>
          <a:p>
            <a:r>
              <a:rPr lang="en-US" dirty="0" smtClean="0"/>
              <a:t>Limited life</a:t>
            </a:r>
          </a:p>
          <a:p>
            <a:pPr lvl="1"/>
            <a:r>
              <a:rPr lang="en-US" dirty="0" smtClean="0"/>
              <a:t>almost always ceases to operate if the owner dies, goes bankrupt, or is unable to run the business for any reason.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Partnerships: Multiple Owners, Shared Profits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 </a:t>
            </a:r>
            <a:r>
              <a:rPr lang="en-US" b="1" u="sng" dirty="0" smtClean="0"/>
              <a:t>partnership</a:t>
            </a:r>
            <a:r>
              <a:rPr lang="en-US" dirty="0" smtClean="0"/>
              <a:t> is a business owned by two or more co-owners. </a:t>
            </a:r>
          </a:p>
          <a:p>
            <a:pPr lvl="1"/>
            <a:r>
              <a:rPr lang="en-US" dirty="0" smtClean="0"/>
              <a:t>Partners share profits from the business. </a:t>
            </a:r>
          </a:p>
          <a:p>
            <a:pPr lvl="1"/>
            <a:r>
              <a:rPr lang="en-US" dirty="0" smtClean="0"/>
              <a:t>They also share liability for any debts the business incurs.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Family-owned businesses, small stores, farms, and medical practices are common examples of business partnerships. Law firms, accounting firms, and money-management firms also frequently form partnership agreements.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1143000"/>
          </a:xfrm>
        </p:spPr>
        <p:txBody>
          <a:bodyPr/>
          <a:lstStyle/>
          <a:p>
            <a:r>
              <a:rPr lang="en-US" dirty="0" smtClean="0"/>
              <a:t>Advantages of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10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Ease of start-up</a:t>
            </a:r>
          </a:p>
          <a:p>
            <a:pPr lvl="1"/>
            <a:r>
              <a:rPr lang="en-US" dirty="0" smtClean="0"/>
              <a:t>Relatively easy to establish</a:t>
            </a:r>
          </a:p>
          <a:p>
            <a:pPr lvl="1"/>
            <a:r>
              <a:rPr lang="en-US" dirty="0" smtClean="0"/>
              <a:t>Same business permits as required for a sole proprietorship</a:t>
            </a:r>
          </a:p>
          <a:p>
            <a:r>
              <a:rPr lang="en-US" dirty="0" smtClean="0"/>
              <a:t>Few restrictions</a:t>
            </a:r>
          </a:p>
          <a:p>
            <a:pPr lvl="1"/>
            <a:r>
              <a:rPr lang="en-US" dirty="0" smtClean="0"/>
              <a:t>Few government regulations</a:t>
            </a:r>
          </a:p>
          <a:p>
            <a:r>
              <a:rPr lang="en-US" dirty="0" smtClean="0"/>
              <a:t>Shared decision-making power</a:t>
            </a:r>
          </a:p>
          <a:p>
            <a:pPr lvl="1"/>
            <a:r>
              <a:rPr lang="en-US" dirty="0" smtClean="0"/>
              <a:t>Partners can pool their experience and skills in making the decisions that guide the business.</a:t>
            </a:r>
          </a:p>
          <a:p>
            <a:r>
              <a:rPr lang="en-US" dirty="0" smtClean="0"/>
              <a:t>Specialization</a:t>
            </a:r>
          </a:p>
          <a:p>
            <a:pPr lvl="1"/>
            <a:r>
              <a:rPr lang="en-US" dirty="0" smtClean="0"/>
              <a:t>Partners often bring different areas of expertise to a business. </a:t>
            </a:r>
          </a:p>
          <a:p>
            <a:r>
              <a:rPr lang="en-US" dirty="0" smtClean="0"/>
              <a:t>Individual taxation</a:t>
            </a:r>
          </a:p>
          <a:p>
            <a:pPr lvl="1"/>
            <a:r>
              <a:rPr lang="en-US" dirty="0" smtClean="0"/>
              <a:t>Partners share in the profits according to whatever arrangement they have </a:t>
            </a:r>
            <a:r>
              <a:rPr lang="en-US" dirty="0" err="1" smtClean="0"/>
              <a:t>made.Each</a:t>
            </a:r>
            <a:r>
              <a:rPr lang="en-US" dirty="0" smtClean="0"/>
              <a:t> partner pays income taxes on his or her share. The business itself does not have to pay taxes.</a:t>
            </a:r>
          </a:p>
          <a:p>
            <a:r>
              <a:rPr lang="en-US" dirty="0" smtClean="0"/>
              <a:t>Increased growth potential</a:t>
            </a:r>
          </a:p>
          <a:p>
            <a:pPr lvl="1"/>
            <a:r>
              <a:rPr lang="en-US" dirty="0" smtClean="0"/>
              <a:t>Banks see less risk in lending money to a partnership than to a sole proprietorship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1189038"/>
          </a:xfrm>
        </p:spPr>
        <p:txBody>
          <a:bodyPr/>
          <a:lstStyle/>
          <a:p>
            <a:r>
              <a:rPr lang="en-US" dirty="0" smtClean="0"/>
              <a:t>Disadvantages of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82000" cy="51785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Unlimited liability for general partners</a:t>
            </a:r>
          </a:p>
          <a:p>
            <a:pPr lvl="1"/>
            <a:r>
              <a:rPr lang="en-US" dirty="0" smtClean="0"/>
              <a:t>Unless a partnership is a LLP, at least one partner—the general partner—has unlimited liability for debts. </a:t>
            </a:r>
          </a:p>
          <a:p>
            <a:pPr lvl="1"/>
            <a:r>
              <a:rPr lang="en-US" dirty="0" smtClean="0"/>
              <a:t>Should the business run into financial problems, general partners stand to lose not only what they have invested but also their personal assets outside the business.</a:t>
            </a:r>
          </a:p>
          <a:p>
            <a:r>
              <a:rPr lang="en-US" dirty="0" smtClean="0"/>
              <a:t>Conflict between partners</a:t>
            </a:r>
          </a:p>
          <a:p>
            <a:pPr lvl="1"/>
            <a:r>
              <a:rPr lang="en-US" dirty="0" smtClean="0"/>
              <a:t>Partners who see eye to eye when they first go into business may come to disagree about management style, work habits, ethics, or the firm’s general goals and direction</a:t>
            </a:r>
          </a:p>
          <a:p>
            <a:r>
              <a:rPr lang="en-US" dirty="0" smtClean="0"/>
              <a:t>Continuity issues</a:t>
            </a:r>
          </a:p>
          <a:p>
            <a:pPr lvl="1"/>
            <a:r>
              <a:rPr lang="en-US" dirty="0" smtClean="0"/>
              <a:t> If one partner dies or decides to leave a partnership, the remaining partners will need to buy out the former partner’s share. </a:t>
            </a:r>
          </a:p>
          <a:p>
            <a:pPr lvl="1"/>
            <a:r>
              <a:rPr lang="en-US" dirty="0" smtClean="0"/>
              <a:t>Remaining partners may not have the liquid assets needed to buy it.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Corporations: Ownership by Shareholders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Corporation</a:t>
            </a:r>
            <a:r>
              <a:rPr lang="en-US" dirty="0" smtClean="0"/>
              <a:t>: a company treated under the law as a single body with its own powers, separate from its owners. </a:t>
            </a:r>
          </a:p>
          <a:p>
            <a:pPr lvl="1"/>
            <a:r>
              <a:rPr lang="en-US" dirty="0" smtClean="0"/>
              <a:t>A corporation can enter into a contract. </a:t>
            </a:r>
          </a:p>
          <a:p>
            <a:pPr lvl="1"/>
            <a:r>
              <a:rPr lang="en-US" dirty="0" smtClean="0"/>
              <a:t>It can buy and sell property, just as an individual can.</a:t>
            </a:r>
          </a:p>
          <a:p>
            <a:r>
              <a:rPr lang="en-US" dirty="0" smtClean="0"/>
              <a:t>Corporations are owned by shareholders who purchase shares of company stock. 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 &amp; Jerry’s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Begun in 1978 as a partnership, the ice cream company became a corporation in 1984. </a:t>
            </a:r>
          </a:p>
          <a:p>
            <a:r>
              <a:rPr lang="en-US" dirty="0" smtClean="0"/>
              <a:t>That year, it offered stock to Vermont residents only, raising $750,000 for a new manufacturing facility. </a:t>
            </a:r>
          </a:p>
          <a:p>
            <a:r>
              <a:rPr lang="en-US" dirty="0" smtClean="0"/>
              <a:t>The following year, Ben &amp; Jerry’s stock was offered for sale to the general public. </a:t>
            </a:r>
          </a:p>
          <a:p>
            <a:r>
              <a:rPr lang="en-US" dirty="0" smtClean="0"/>
              <a:t>Using the revenue from stock sales, the company expanded its operations, distributing its ice cream outside of New England for the first time.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1633</TotalTime>
  <Words>281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Lesson 9</vt:lpstr>
      <vt:lpstr>Sole Proprietorships: One Owner, One Operator </vt:lpstr>
      <vt:lpstr>Advantages of Sole Proprietorships </vt:lpstr>
      <vt:lpstr>Disadvantages of Sole Proprietorships </vt:lpstr>
      <vt:lpstr>Partnerships: Multiple Owners, Shared Profits </vt:lpstr>
      <vt:lpstr>Advantages of partnerships</vt:lpstr>
      <vt:lpstr>Disadvantages of partnerships</vt:lpstr>
      <vt:lpstr>Corporations: Ownership by Shareholders </vt:lpstr>
      <vt:lpstr>Ben &amp; Jerry’s</vt:lpstr>
      <vt:lpstr>How Corporations Are Organized </vt:lpstr>
      <vt:lpstr>How corporations are organized </vt:lpstr>
      <vt:lpstr>Advantages of corporations </vt:lpstr>
      <vt:lpstr>Disadvantages of corporations</vt:lpstr>
      <vt:lpstr>Multinational Corporations: Doing Business on a Global Scale </vt:lpstr>
      <vt:lpstr>Multinational corporations have advantages that other firms do not have.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cti</dc:creator>
  <cp:lastModifiedBy>cti</cp:lastModifiedBy>
  <cp:revision>5</cp:revision>
  <dcterms:created xsi:type="dcterms:W3CDTF">2016-02-09T12:41:55Z</dcterms:created>
  <dcterms:modified xsi:type="dcterms:W3CDTF">2017-02-07T20:38:15Z</dcterms:modified>
</cp:coreProperties>
</file>