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2" d="100"/>
          <a:sy n="22" d="100"/>
        </p:scale>
        <p:origin x="-6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196584B-7120-4BEA-8328-9A10F8CA9670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A97D96D-52FF-426F-A886-78125EA280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584B-7120-4BEA-8328-9A10F8CA9670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D96D-52FF-426F-A886-78125EA280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584B-7120-4BEA-8328-9A10F8CA9670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D96D-52FF-426F-A886-78125EA280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196584B-7120-4BEA-8328-9A10F8CA9670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A97D96D-52FF-426F-A886-78125EA280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196584B-7120-4BEA-8328-9A10F8CA9670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A97D96D-52FF-426F-A886-78125EA280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584B-7120-4BEA-8328-9A10F8CA9670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D96D-52FF-426F-A886-78125EA280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584B-7120-4BEA-8328-9A10F8CA9670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D96D-52FF-426F-A886-78125EA280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196584B-7120-4BEA-8328-9A10F8CA9670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97D96D-52FF-426F-A886-78125EA280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584B-7120-4BEA-8328-9A10F8CA9670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D96D-52FF-426F-A886-78125EA280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196584B-7120-4BEA-8328-9A10F8CA9670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A97D96D-52FF-426F-A886-78125EA280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196584B-7120-4BEA-8328-9A10F8CA9670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97D96D-52FF-426F-A886-78125EA280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196584B-7120-4BEA-8328-9A10F8CA9670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A97D96D-52FF-426F-A886-78125EA280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Lesson 11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Negative Externalities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Command-and-control policies:</a:t>
            </a:r>
          </a:p>
          <a:p>
            <a:pPr lvl="1"/>
            <a:r>
              <a:rPr lang="en-US" dirty="0" smtClean="0"/>
              <a:t>Often applied to environmental policy</a:t>
            </a:r>
          </a:p>
          <a:p>
            <a:pPr lvl="1"/>
            <a:r>
              <a:rPr lang="en-US" dirty="0" smtClean="0"/>
              <a:t>Relies on rules and enforcement</a:t>
            </a:r>
          </a:p>
          <a:p>
            <a:pPr lvl="1"/>
            <a:r>
              <a:rPr lang="en-US" dirty="0" smtClean="0"/>
              <a:t>Example: Environmental Protection Agency (EPA)</a:t>
            </a:r>
          </a:p>
          <a:p>
            <a:r>
              <a:rPr lang="en-US" dirty="0" smtClean="0"/>
              <a:t>Market Based Policies</a:t>
            </a:r>
          </a:p>
          <a:p>
            <a:pPr lvl="1"/>
            <a:r>
              <a:rPr lang="en-US" dirty="0" smtClean="0"/>
              <a:t>Often applied top environmental policy</a:t>
            </a:r>
          </a:p>
          <a:p>
            <a:pPr lvl="1"/>
            <a:r>
              <a:rPr lang="en-US" dirty="0" smtClean="0"/>
              <a:t>Relies on market incentives to influence behavior</a:t>
            </a:r>
          </a:p>
          <a:p>
            <a:pPr lvl="1"/>
            <a:r>
              <a:rPr lang="en-US" dirty="0" smtClean="0"/>
              <a:t>Example: Corrective tax which gives producers an incentive to reduce harmful waste</a:t>
            </a:r>
          </a:p>
          <a:p>
            <a:pPr lvl="1"/>
            <a:r>
              <a:rPr lang="en-US" dirty="0" smtClean="0"/>
              <a:t>Example: Cap and trade which limits  the amount of pollution that can be produced but allows for trade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externalities and the Tragedy of the Commons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circumstance in which a shared resource us overused or destroyed because users take no responsibility for its preservation</a:t>
            </a:r>
          </a:p>
          <a:p>
            <a:r>
              <a:rPr lang="en-US" dirty="0" smtClean="0"/>
              <a:t>Common resource: A resource that everyone has access too and can be easily destroyed</a:t>
            </a:r>
          </a:p>
          <a:p>
            <a:pPr lvl="1"/>
            <a:r>
              <a:rPr lang="en-US" dirty="0" smtClean="0"/>
              <a:t>Examples: Air, atmosphere, ocean</a:t>
            </a:r>
          </a:p>
          <a:p>
            <a:r>
              <a:rPr lang="en-US" dirty="0" smtClean="0"/>
              <a:t>How can we preserve them?</a:t>
            </a:r>
          </a:p>
          <a:p>
            <a:pPr lvl="1"/>
            <a:r>
              <a:rPr lang="en-US" dirty="0" smtClean="0"/>
              <a:t>Toll- fee</a:t>
            </a:r>
          </a:p>
          <a:p>
            <a:pPr lvl="1"/>
            <a:r>
              <a:rPr lang="en-US" dirty="0" smtClean="0"/>
              <a:t>Quota- set a maximum</a:t>
            </a:r>
          </a:p>
          <a:p>
            <a:pPr lvl="1"/>
            <a:r>
              <a:rPr lang="en-US" dirty="0" smtClean="0"/>
              <a:t>Privatize- convert to private ownership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inefficient allocation of resources caused by government intervention in the economy</a:t>
            </a:r>
          </a:p>
          <a:p>
            <a:r>
              <a:rPr lang="en-US" dirty="0" smtClean="0"/>
              <a:t>Why do government failures occur?</a:t>
            </a:r>
          </a:p>
          <a:p>
            <a:pPr lvl="1"/>
            <a:r>
              <a:rPr lang="en-US" dirty="0" smtClean="0"/>
              <a:t>Politicians trying to please</a:t>
            </a:r>
          </a:p>
          <a:p>
            <a:pPr lvl="1"/>
            <a:r>
              <a:rPr lang="en-US" dirty="0" smtClean="0"/>
              <a:t>Politicians influenced by interest groups</a:t>
            </a:r>
          </a:p>
          <a:p>
            <a:pPr lvl="1"/>
            <a:r>
              <a:rPr lang="en-US" dirty="0" smtClean="0"/>
              <a:t>Logrolling- Lawmakers agreeing to vote for each others legislation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government do to promote economic well-being?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Generally the government was hands off prior to the Great Depression</a:t>
            </a:r>
          </a:p>
          <a:p>
            <a:r>
              <a:rPr lang="en-US" dirty="0" smtClean="0"/>
              <a:t>The New Deal greatly expanded the government’s role in the economy</a:t>
            </a:r>
          </a:p>
          <a:p>
            <a:r>
              <a:rPr lang="en-US" dirty="0" smtClean="0"/>
              <a:t>2008 housing crisis sends the economy into a tailspin</a:t>
            </a:r>
          </a:p>
          <a:p>
            <a:pPr lvl="1"/>
            <a:r>
              <a:rPr lang="en-US" dirty="0" smtClean="0"/>
              <a:t>To generate more spending, Congress enacted an economic stimulus</a:t>
            </a:r>
          </a:p>
          <a:p>
            <a:pPr lvl="2"/>
            <a:r>
              <a:rPr lang="en-US" dirty="0" smtClean="0"/>
              <a:t>A policy or action designed to promote business activity and stimulate economic growth</a:t>
            </a:r>
          </a:p>
          <a:p>
            <a:pPr lvl="2"/>
            <a:r>
              <a:rPr lang="en-US" dirty="0" smtClean="0"/>
              <a:t>Encouraged American’s to spend the checks on consumer goods and services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distribution and Poverty in the Unites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U.S. Census Bureaus charts income distribution</a:t>
            </a:r>
          </a:p>
          <a:p>
            <a:pPr lvl="1"/>
            <a:r>
              <a:rPr lang="en-US" dirty="0" smtClean="0"/>
              <a:t>Ranks households</a:t>
            </a:r>
          </a:p>
          <a:p>
            <a:pPr lvl="1"/>
            <a:r>
              <a:rPr lang="en-US" dirty="0" smtClean="0"/>
              <a:t>Divides them into five equal parts (quintiles)</a:t>
            </a:r>
          </a:p>
          <a:p>
            <a:pPr lvl="1"/>
            <a:r>
              <a:rPr lang="en-US" dirty="0" smtClean="0"/>
              <a:t>Low to high</a:t>
            </a:r>
          </a:p>
          <a:p>
            <a:r>
              <a:rPr lang="en-US" dirty="0" smtClean="0"/>
              <a:t>Poverty Rate</a:t>
            </a:r>
          </a:p>
          <a:p>
            <a:pPr lvl="1"/>
            <a:r>
              <a:rPr lang="en-US" dirty="0" smtClean="0"/>
              <a:t>Percentage of the population that falls below a government-defined threshold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Government’s role in redistributing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Since the 1960s, most antipoverty programs have involved some form of income distribution</a:t>
            </a:r>
          </a:p>
          <a:p>
            <a:pPr lvl="1"/>
            <a:r>
              <a:rPr lang="en-US" dirty="0" smtClean="0"/>
              <a:t>A policy designed to reduce income inequality by taking money from the rich and distributing it to the poor.</a:t>
            </a:r>
          </a:p>
          <a:p>
            <a:r>
              <a:rPr lang="en-US" dirty="0" smtClean="0"/>
              <a:t>Welfare Temporary Assistance for Needy Families (TANF) </a:t>
            </a:r>
          </a:p>
          <a:p>
            <a:pPr lvl="1"/>
            <a:r>
              <a:rPr lang="en-US" dirty="0" smtClean="0"/>
              <a:t>Forms:</a:t>
            </a:r>
          </a:p>
          <a:p>
            <a:pPr lvl="2"/>
            <a:r>
              <a:rPr lang="en-US" dirty="0" smtClean="0"/>
              <a:t>Cash transfers</a:t>
            </a:r>
          </a:p>
          <a:p>
            <a:pPr lvl="2"/>
            <a:r>
              <a:rPr lang="en-US" dirty="0" smtClean="0"/>
              <a:t>Vouchers for goods or services</a:t>
            </a:r>
          </a:p>
          <a:p>
            <a:pPr lvl="3"/>
            <a:r>
              <a:rPr lang="en-US" dirty="0" smtClean="0"/>
              <a:t>Food stamps, public housing, school lunches, Medicaid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Government’s role in redistributing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Earned </a:t>
            </a:r>
            <a:r>
              <a:rPr lang="en-US" dirty="0" smtClean="0"/>
              <a:t>Income Tax Credit</a:t>
            </a:r>
          </a:p>
          <a:p>
            <a:pPr lvl="1"/>
            <a:r>
              <a:rPr lang="en-US" dirty="0" smtClean="0"/>
              <a:t>Tax reduction given to low income workers</a:t>
            </a:r>
          </a:p>
          <a:p>
            <a:r>
              <a:rPr lang="en-US" dirty="0" smtClean="0"/>
              <a:t>Unemployment Insurance</a:t>
            </a:r>
          </a:p>
          <a:p>
            <a:pPr lvl="1"/>
            <a:r>
              <a:rPr lang="en-US" dirty="0" smtClean="0"/>
              <a:t>Provides limited cash payments to workers who lose their jobs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Unintended consequences of antipoverty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Promote dependence on the government</a:t>
            </a:r>
          </a:p>
          <a:p>
            <a:r>
              <a:rPr lang="en-US" dirty="0" smtClean="0"/>
              <a:t>Reduce people’s incentive to become self-sufficient</a:t>
            </a:r>
          </a:p>
          <a:p>
            <a:pPr lvl="1"/>
            <a:r>
              <a:rPr lang="en-US" dirty="0" smtClean="0"/>
              <a:t>Benefits are tied to family income</a:t>
            </a:r>
          </a:p>
          <a:p>
            <a:pPr lvl="1"/>
            <a:r>
              <a:rPr lang="en-US" dirty="0" smtClean="0"/>
              <a:t>More money earned, less incentives they receive</a:t>
            </a:r>
          </a:p>
          <a:p>
            <a:r>
              <a:rPr lang="en-US" dirty="0" smtClean="0"/>
              <a:t>Proposals to address the issue</a:t>
            </a:r>
          </a:p>
          <a:p>
            <a:pPr lvl="1"/>
            <a:r>
              <a:rPr lang="en-US" dirty="0" smtClean="0"/>
              <a:t>Job training</a:t>
            </a:r>
          </a:p>
          <a:p>
            <a:pPr lvl="1"/>
            <a:r>
              <a:rPr lang="en-US" dirty="0" smtClean="0"/>
              <a:t>Raise cap and more gradually reduce benefits as income rises</a:t>
            </a:r>
          </a:p>
          <a:p>
            <a:pPr lvl="1"/>
            <a:r>
              <a:rPr lang="en-US" dirty="0" smtClean="0"/>
              <a:t>Public Service employment	</a:t>
            </a:r>
          </a:p>
          <a:p>
            <a:pPr lvl="2"/>
            <a:r>
              <a:rPr lang="en-US" dirty="0" smtClean="0"/>
              <a:t>Government pays unemployed workers to perform useful work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114</TotalTime>
  <Words>438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Lesson 11</vt:lpstr>
      <vt:lpstr>Limiting Negative Externalities</vt:lpstr>
      <vt:lpstr>Negative externalities and the Tragedy of the Commons</vt:lpstr>
      <vt:lpstr>Government failures</vt:lpstr>
      <vt:lpstr>What does government do to promote economic well-being?</vt:lpstr>
      <vt:lpstr>Income distribution and Poverty in the Unites States</vt:lpstr>
      <vt:lpstr>Government’s role in redistributing income</vt:lpstr>
      <vt:lpstr>Government’s role in redistributing income</vt:lpstr>
      <vt:lpstr>Unintended consequences of antipoverty policies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11</dc:title>
  <dc:creator>cti</dc:creator>
  <cp:lastModifiedBy>cti</cp:lastModifiedBy>
  <cp:revision>2</cp:revision>
  <dcterms:created xsi:type="dcterms:W3CDTF">2016-02-24T13:51:36Z</dcterms:created>
  <dcterms:modified xsi:type="dcterms:W3CDTF">2016-02-24T18:28:33Z</dcterms:modified>
</cp:coreProperties>
</file>