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70" r:id="rId4"/>
    <p:sldId id="258" r:id="rId5"/>
    <p:sldId id="257" r:id="rId6"/>
    <p:sldId id="259" r:id="rId7"/>
    <p:sldId id="260" r:id="rId8"/>
    <p:sldId id="261" r:id="rId9"/>
    <p:sldId id="262" r:id="rId10"/>
    <p:sldId id="263" r:id="rId11"/>
    <p:sldId id="264" r:id="rId12"/>
    <p:sldId id="265" r:id="rId13"/>
    <p:sldId id="267" r:id="rId14"/>
    <p:sldId id="268" r:id="rId15"/>
    <p:sldId id="269" r:id="rId16"/>
    <p:sldId id="266"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69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F4214B-D6AE-4372-AAAF-357295BAE4FC}" type="datetimeFigureOut">
              <a:rPr lang="en-US" smtClean="0"/>
              <a:pPr/>
              <a:t>2/17/2016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494D1A3-3A5A-4376-87A4-0DC5E0D455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F4214B-D6AE-4372-AAAF-357295BAE4FC}"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4D1A3-3A5A-4376-87A4-0DC5E0D455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F4214B-D6AE-4372-AAAF-357295BAE4FC}"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4D1A3-3A5A-4376-87A4-0DC5E0D455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F4214B-D6AE-4372-AAAF-357295BAE4FC}" type="datetimeFigureOut">
              <a:rPr lang="en-US" smtClean="0"/>
              <a:pPr/>
              <a:t>2/17/2016</a:t>
            </a:fld>
            <a:endParaRPr lang="en-US"/>
          </a:p>
        </p:txBody>
      </p:sp>
      <p:sp>
        <p:nvSpPr>
          <p:cNvPr id="9" name="Slide Number Placeholder 8"/>
          <p:cNvSpPr>
            <a:spLocks noGrp="1"/>
          </p:cNvSpPr>
          <p:nvPr>
            <p:ph type="sldNum" sz="quarter" idx="15"/>
          </p:nvPr>
        </p:nvSpPr>
        <p:spPr/>
        <p:txBody>
          <a:bodyPr rtlCol="0"/>
          <a:lstStyle/>
          <a:p>
            <a:fld id="{0494D1A3-3A5A-4376-87A4-0DC5E0D455A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F4214B-D6AE-4372-AAAF-357295BAE4FC}" type="datetimeFigureOut">
              <a:rPr lang="en-US" smtClean="0"/>
              <a:pPr/>
              <a:t>2/17/2016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494D1A3-3A5A-4376-87A4-0DC5E0D455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F4214B-D6AE-4372-AAAF-357295BAE4FC}" type="datetimeFigureOut">
              <a:rPr lang="en-US" smtClean="0"/>
              <a:pPr/>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4D1A3-3A5A-4376-87A4-0DC5E0D455A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F4214B-D6AE-4372-AAAF-357295BAE4FC}" type="datetimeFigureOut">
              <a:rPr lang="en-US" smtClean="0"/>
              <a:pPr/>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4D1A3-3A5A-4376-87A4-0DC5E0D455A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F4214B-D6AE-4372-AAAF-357295BAE4FC}" type="datetimeFigureOut">
              <a:rPr lang="en-US" smtClean="0"/>
              <a:pPr/>
              <a:t>2/17/2016</a:t>
            </a:fld>
            <a:endParaRPr lang="en-US"/>
          </a:p>
        </p:txBody>
      </p:sp>
      <p:sp>
        <p:nvSpPr>
          <p:cNvPr id="7" name="Slide Number Placeholder 6"/>
          <p:cNvSpPr>
            <a:spLocks noGrp="1"/>
          </p:cNvSpPr>
          <p:nvPr>
            <p:ph type="sldNum" sz="quarter" idx="11"/>
          </p:nvPr>
        </p:nvSpPr>
        <p:spPr/>
        <p:txBody>
          <a:bodyPr rtlCol="0"/>
          <a:lstStyle/>
          <a:p>
            <a:fld id="{0494D1A3-3A5A-4376-87A4-0DC5E0D455A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4214B-D6AE-4372-AAAF-357295BAE4FC}" type="datetimeFigureOut">
              <a:rPr lang="en-US" smtClean="0"/>
              <a:pPr/>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4D1A3-3A5A-4376-87A4-0DC5E0D455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F4214B-D6AE-4372-AAAF-357295BAE4FC}" type="datetimeFigureOut">
              <a:rPr lang="en-US" smtClean="0"/>
              <a:pPr/>
              <a:t>2/17/2016</a:t>
            </a:fld>
            <a:endParaRPr lang="en-US"/>
          </a:p>
        </p:txBody>
      </p:sp>
      <p:sp>
        <p:nvSpPr>
          <p:cNvPr id="22" name="Slide Number Placeholder 21"/>
          <p:cNvSpPr>
            <a:spLocks noGrp="1"/>
          </p:cNvSpPr>
          <p:nvPr>
            <p:ph type="sldNum" sz="quarter" idx="15"/>
          </p:nvPr>
        </p:nvSpPr>
        <p:spPr/>
        <p:txBody>
          <a:bodyPr rtlCol="0"/>
          <a:lstStyle/>
          <a:p>
            <a:fld id="{0494D1A3-3A5A-4376-87A4-0DC5E0D455A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F4214B-D6AE-4372-AAAF-357295BAE4FC}" type="datetimeFigureOut">
              <a:rPr lang="en-US" smtClean="0"/>
              <a:pPr/>
              <a:t>2/17/2016</a:t>
            </a:fld>
            <a:endParaRPr lang="en-US"/>
          </a:p>
        </p:txBody>
      </p:sp>
      <p:sp>
        <p:nvSpPr>
          <p:cNvPr id="18" name="Slide Number Placeholder 17"/>
          <p:cNvSpPr>
            <a:spLocks noGrp="1"/>
          </p:cNvSpPr>
          <p:nvPr>
            <p:ph type="sldNum" sz="quarter" idx="11"/>
          </p:nvPr>
        </p:nvSpPr>
        <p:spPr/>
        <p:txBody>
          <a:bodyPr rtlCol="0"/>
          <a:lstStyle/>
          <a:p>
            <a:fld id="{0494D1A3-3A5A-4376-87A4-0DC5E0D455A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F4214B-D6AE-4372-AAAF-357295BAE4FC}" type="datetimeFigureOut">
              <a:rPr lang="en-US" smtClean="0"/>
              <a:pPr/>
              <a:t>2/17/2016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494D1A3-3A5A-4376-87A4-0DC5E0D455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10</a:t>
            </a:r>
            <a:endParaRPr lang="en-US" dirty="0"/>
          </a:p>
        </p:txBody>
      </p:sp>
      <p:sp>
        <p:nvSpPr>
          <p:cNvPr id="3" name="Subtitle 2"/>
          <p:cNvSpPr>
            <a:spLocks noGrp="1"/>
          </p:cNvSpPr>
          <p:nvPr>
            <p:ph type="subTitle" idx="1"/>
          </p:nvPr>
        </p:nvSpPr>
        <p:spPr/>
        <p:txBody>
          <a:bodyPr/>
          <a:lstStyle/>
          <a:p>
            <a:r>
              <a:rPr lang="en-US" dirty="0" smtClean="0"/>
              <a:t>Human Capital and the Labor Market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Wage Gap and Affirmative Action</a:t>
            </a:r>
            <a:endParaRPr lang="en-US" dirty="0"/>
          </a:p>
        </p:txBody>
      </p:sp>
      <p:sp>
        <p:nvSpPr>
          <p:cNvPr id="3" name="Content Placeholder 2"/>
          <p:cNvSpPr>
            <a:spLocks noGrp="1"/>
          </p:cNvSpPr>
          <p:nvPr>
            <p:ph sz="quarter" idx="1"/>
          </p:nvPr>
        </p:nvSpPr>
        <p:spPr/>
        <p:txBody>
          <a:bodyPr>
            <a:normAutofit lnSpcReduction="10000"/>
          </a:bodyPr>
          <a:lstStyle/>
          <a:p>
            <a:r>
              <a:rPr lang="en-US" sz="3000" dirty="0" smtClean="0"/>
              <a:t>The United States has antidiscrimination laws to help fill the gap. </a:t>
            </a:r>
          </a:p>
          <a:p>
            <a:r>
              <a:rPr lang="en-US" sz="3000" b="1" u="sng" dirty="0" smtClean="0"/>
              <a:t>Affirmative action</a:t>
            </a:r>
            <a:r>
              <a:rPr lang="en-US" sz="3000" dirty="0" smtClean="0"/>
              <a:t> initiatives are also intended to prevent discrimination. </a:t>
            </a:r>
          </a:p>
          <a:p>
            <a:pPr lvl="1"/>
            <a:r>
              <a:rPr lang="en-US" sz="2700" dirty="0" smtClean="0">
                <a:solidFill>
                  <a:srgbClr val="FF0000"/>
                </a:solidFill>
              </a:rPr>
              <a:t>These initiatives call on employers to take positive steps to increase the presence of </a:t>
            </a:r>
            <a:r>
              <a:rPr lang="en-US" sz="2700" dirty="0" smtClean="0">
                <a:solidFill>
                  <a:srgbClr val="FF0000"/>
                </a:solidFill>
              </a:rPr>
              <a:t>minorities </a:t>
            </a:r>
            <a:r>
              <a:rPr lang="en-US" sz="2700" dirty="0" smtClean="0"/>
              <a:t>historically </a:t>
            </a:r>
            <a:r>
              <a:rPr lang="en-US" sz="2700" dirty="0" smtClean="0"/>
              <a:t>underrepresented groups in employment, education, and business.</a:t>
            </a:r>
            <a:endParaRPr lang="en-US" sz="2700" dirty="0" smtClean="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ctr"/>
            <a:r>
              <a:rPr lang="en-US" sz="4400" dirty="0" smtClean="0">
                <a:effectLst>
                  <a:outerShdw blurRad="38100" dist="38100" dir="2700000" algn="tl">
                    <a:srgbClr val="000000">
                      <a:alpha val="43137"/>
                    </a:srgbClr>
                  </a:outerShdw>
                </a:effectLst>
              </a:rPr>
              <a:t>What is the goal of affirmative action?</a:t>
            </a:r>
          </a:p>
          <a:p>
            <a:pPr algn="ct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Can You Increase Your Human Capital?</a:t>
            </a:r>
            <a:endParaRPr lang="en-US" dirty="0"/>
          </a:p>
        </p:txBody>
      </p:sp>
      <p:sp>
        <p:nvSpPr>
          <p:cNvPr id="3" name="Content Placeholder 2"/>
          <p:cNvSpPr>
            <a:spLocks noGrp="1"/>
          </p:cNvSpPr>
          <p:nvPr>
            <p:ph sz="quarter" idx="1"/>
          </p:nvPr>
        </p:nvSpPr>
        <p:spPr/>
        <p:txBody>
          <a:bodyPr/>
          <a:lstStyle/>
          <a:p>
            <a:r>
              <a:rPr lang="en-US" b="1" dirty="0" smtClean="0"/>
              <a:t>The Starting Point: Aptitudes, Interests, and Aspirations</a:t>
            </a:r>
            <a:endParaRPr lang="en-US" dirty="0" smtClean="0"/>
          </a:p>
          <a:p>
            <a:r>
              <a:rPr lang="en-US" b="1" dirty="0" smtClean="0"/>
              <a:t>Becoming Qualified: Education, Certification, and Licensing</a:t>
            </a:r>
          </a:p>
          <a:p>
            <a:r>
              <a:rPr lang="en-US" b="1" dirty="0" smtClean="0"/>
              <a:t>Gaining Work Experience and On-the-Job Training</a:t>
            </a:r>
          </a:p>
          <a:p>
            <a:r>
              <a:rPr lang="en-US" b="1" dirty="0" smtClean="0"/>
              <a:t>Increasing Personal Productivity: Effort and High Standards</a:t>
            </a:r>
          </a:p>
          <a:p>
            <a:r>
              <a:rPr lang="en-US" b="1" dirty="0" smtClean="0"/>
              <a:t>Building a Personal-Professional Network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Role Do Unions Play in the Labor Market?</a:t>
            </a:r>
            <a:endParaRPr lang="en-US" dirty="0"/>
          </a:p>
        </p:txBody>
      </p:sp>
      <p:sp>
        <p:nvSpPr>
          <p:cNvPr id="3" name="Content Placeholder 2"/>
          <p:cNvSpPr>
            <a:spLocks noGrp="1"/>
          </p:cNvSpPr>
          <p:nvPr>
            <p:ph sz="quarter" idx="1"/>
          </p:nvPr>
        </p:nvSpPr>
        <p:spPr/>
        <p:txBody>
          <a:bodyPr/>
          <a:lstStyle/>
          <a:p>
            <a:pPr fontAlgn="base"/>
            <a:r>
              <a:rPr lang="en-US" b="1" dirty="0" smtClean="0"/>
              <a:t>The Origins of the Union Movement</a:t>
            </a:r>
          </a:p>
          <a:p>
            <a:pPr lvl="1" fontAlgn="base"/>
            <a:r>
              <a:rPr lang="en-US" dirty="0" smtClean="0"/>
              <a:t>Labor Day owes its existence to the union movement, which began in the late 1800s. At the time, many U.S. workers suffered from harsh working conditions in factories and mines. They worked long hours for low pay, often in unhealthy or dangerous circumstances. If workers complained, they were likely to be fired. In response, workers formed unions to help protect their interests.</a:t>
            </a:r>
          </a:p>
          <a:p>
            <a:pPr fontAlgn="base"/>
            <a:r>
              <a:rPr lang="en-US" dirty="0" smtClean="0"/>
              <a:t>Others required employees to </a:t>
            </a:r>
            <a:r>
              <a:rPr lang="en-US" dirty="0" err="1" smtClean="0"/>
              <a:t>sign</a:t>
            </a:r>
            <a:r>
              <a:rPr lang="en-US" b="1" u="sng" dirty="0" err="1" smtClean="0"/>
              <a:t>yellow</a:t>
            </a:r>
            <a:r>
              <a:rPr lang="en-US" b="1" u="sng" dirty="0" smtClean="0"/>
              <a:t>-dog contracts</a:t>
            </a:r>
            <a:r>
              <a:rPr lang="en-US" dirty="0" smtClean="0"/>
              <a:t>, which prohibited workers from joining unions.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Role Do Unions Play in the Labor Market?</a:t>
            </a:r>
            <a:endParaRPr lang="en-US" dirty="0"/>
          </a:p>
        </p:txBody>
      </p:sp>
      <p:sp>
        <p:nvSpPr>
          <p:cNvPr id="3" name="Content Placeholder 2"/>
          <p:cNvSpPr>
            <a:spLocks noGrp="1"/>
          </p:cNvSpPr>
          <p:nvPr>
            <p:ph sz="quarter" idx="1"/>
          </p:nvPr>
        </p:nvSpPr>
        <p:spPr/>
        <p:txBody>
          <a:bodyPr>
            <a:normAutofit lnSpcReduction="10000"/>
          </a:bodyPr>
          <a:lstStyle/>
          <a:p>
            <a:pPr fontAlgn="base"/>
            <a:r>
              <a:rPr lang="en-US" b="1" dirty="0" smtClean="0">
                <a:solidFill>
                  <a:schemeClr val="accent3">
                    <a:lumMod val="75000"/>
                  </a:schemeClr>
                </a:solidFill>
                <a:effectLst>
                  <a:outerShdw blurRad="38100" dist="38100" dir="2700000" algn="tl">
                    <a:srgbClr val="000000">
                      <a:alpha val="43137"/>
                    </a:srgbClr>
                  </a:outerShdw>
                </a:effectLst>
              </a:rPr>
              <a:t>Congress passed the National Labor Relations Act in 1935.</a:t>
            </a:r>
            <a:r>
              <a:rPr lang="en-US" dirty="0" smtClean="0"/>
              <a:t> </a:t>
            </a:r>
            <a:endParaRPr lang="en-US" b="1" dirty="0" smtClean="0"/>
          </a:p>
          <a:p>
            <a:pPr fontAlgn="base"/>
            <a:r>
              <a:rPr lang="en-US" b="1" dirty="0" smtClean="0"/>
              <a:t>The Golden Age of Labor Unions</a:t>
            </a:r>
          </a:p>
          <a:p>
            <a:pPr lvl="1" fontAlgn="base"/>
            <a:r>
              <a:rPr lang="en-US" dirty="0" smtClean="0"/>
              <a:t>During the Great Depression of the 1930s, unions enjoyed their greatest success under the New Deal policies of President Franklin D. Roosevelt.</a:t>
            </a:r>
          </a:p>
          <a:p>
            <a:pPr fontAlgn="base"/>
            <a:r>
              <a:rPr lang="en-US" dirty="0" smtClean="0"/>
              <a:t>A </a:t>
            </a:r>
            <a:r>
              <a:rPr lang="en-US" b="1" u="sng" dirty="0" smtClean="0"/>
              <a:t>closed shop</a:t>
            </a:r>
            <a:r>
              <a:rPr lang="en-US" dirty="0" smtClean="0"/>
              <a:t> is a business that will only hire workers who are union members.</a:t>
            </a:r>
          </a:p>
          <a:p>
            <a:pPr fontAlgn="base"/>
            <a:r>
              <a:rPr lang="en-US" dirty="0" smtClean="0"/>
              <a:t>Gaining the right to “bargain collectively” was a breakthrough for unions. </a:t>
            </a:r>
            <a:r>
              <a:rPr lang="en-US" b="1" u="sng" dirty="0" smtClean="0"/>
              <a:t>Collective bargaining</a:t>
            </a:r>
            <a:r>
              <a:rPr lang="en-US" dirty="0" smtClean="0"/>
              <a:t> is a process in which workers, represented by their union, negotiate with employers for better wages and working conditions.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Role Do Unions Play in the Labor Market?</a:t>
            </a:r>
            <a:endParaRPr lang="en-US" dirty="0"/>
          </a:p>
        </p:txBody>
      </p:sp>
      <p:sp>
        <p:nvSpPr>
          <p:cNvPr id="3" name="Content Placeholder 2"/>
          <p:cNvSpPr>
            <a:spLocks noGrp="1"/>
          </p:cNvSpPr>
          <p:nvPr>
            <p:ph sz="quarter" idx="1"/>
          </p:nvPr>
        </p:nvSpPr>
        <p:spPr/>
        <p:txBody>
          <a:bodyPr/>
          <a:lstStyle/>
          <a:p>
            <a:r>
              <a:rPr lang="en-US" b="1" dirty="0" smtClean="0">
                <a:solidFill>
                  <a:schemeClr val="accent6"/>
                </a:solidFill>
                <a:effectLst>
                  <a:outerShdw blurRad="38100" dist="38100" dir="2700000" algn="tl">
                    <a:srgbClr val="000000">
                      <a:alpha val="43137"/>
                    </a:srgbClr>
                  </a:outerShdw>
                </a:effectLst>
              </a:rPr>
              <a:t>In 1947, Congress passed the Taft-Hartley Act to rein in the unions. </a:t>
            </a:r>
          </a:p>
          <a:p>
            <a:r>
              <a:rPr lang="en-US" dirty="0" smtClean="0">
                <a:solidFill>
                  <a:srgbClr val="FF0000"/>
                </a:solidFill>
              </a:rPr>
              <a:t>In a </a:t>
            </a:r>
            <a:r>
              <a:rPr lang="en-US" b="1" u="sng" dirty="0" smtClean="0">
                <a:solidFill>
                  <a:srgbClr val="FF0000"/>
                </a:solidFill>
              </a:rPr>
              <a:t>union shop</a:t>
            </a:r>
            <a:r>
              <a:rPr lang="en-US" dirty="0" smtClean="0">
                <a:solidFill>
                  <a:srgbClr val="FF0000"/>
                </a:solidFill>
              </a:rPr>
              <a:t>, workers are required to join the union after being hired.</a:t>
            </a:r>
          </a:p>
          <a:p>
            <a:r>
              <a:rPr lang="en-US" dirty="0" smtClean="0">
                <a:solidFill>
                  <a:srgbClr val="FF0000"/>
                </a:solidFill>
              </a:rPr>
              <a:t>The Taft-Hartley Act also permitted states to pass </a:t>
            </a:r>
            <a:r>
              <a:rPr lang="en-US" b="1" u="sng" dirty="0" smtClean="0">
                <a:solidFill>
                  <a:srgbClr val="FF0000"/>
                </a:solidFill>
              </a:rPr>
              <a:t>right-to-work laws</a:t>
            </a:r>
            <a:r>
              <a:rPr lang="en-US" dirty="0" smtClean="0">
                <a:solidFill>
                  <a:srgbClr val="FF0000"/>
                </a:solidFill>
              </a:rPr>
              <a:t>. These laws make it illegal to require workers to join a union as a condition of their employment. In effect, right-to-work laws ban the union shop. </a:t>
            </a:r>
            <a:r>
              <a:rPr lang="en-US" dirty="0" smtClean="0"/>
              <a:t>Currently there are some 20 </a:t>
            </a:r>
            <a:r>
              <a:rPr lang="en-US" b="1" u="sng" dirty="0" smtClean="0"/>
              <a:t>right-to-work states</a:t>
            </a:r>
            <a:r>
              <a:rPr lang="en-US" dirty="0" smtClean="0"/>
              <a:t>. Most are located in the South and West.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sz="3200" b="1" dirty="0" smtClean="0">
                <a:solidFill>
                  <a:schemeClr val="accent3">
                    <a:lumMod val="75000"/>
                  </a:schemeClr>
                </a:solidFill>
                <a:effectLst>
                  <a:outerShdw blurRad="38100" dist="38100" dir="2700000" algn="tl">
                    <a:srgbClr val="000000">
                      <a:alpha val="43137"/>
                    </a:srgbClr>
                  </a:outerShdw>
                </a:effectLst>
              </a:rPr>
              <a:t>Which period of U.S. history brought legislation most supportive to collective bargaining?</a:t>
            </a:r>
          </a:p>
          <a:p>
            <a:pPr>
              <a:buNone/>
            </a:pPr>
            <a:endParaRPr lang="en-US" sz="3200" b="1" dirty="0" smtClean="0">
              <a:solidFill>
                <a:schemeClr val="accent3">
                  <a:lumMod val="75000"/>
                </a:schemeClr>
              </a:solidFill>
              <a:effectLst>
                <a:outerShdw blurRad="38100" dist="38100" dir="2700000" algn="tl">
                  <a:srgbClr val="000000">
                    <a:alpha val="43137"/>
                  </a:srgbClr>
                </a:outerShdw>
              </a:effectLst>
            </a:endParaRPr>
          </a:p>
          <a:p>
            <a:r>
              <a:rPr lang="en-US" sz="3200" b="1" dirty="0" smtClean="0">
                <a:solidFill>
                  <a:schemeClr val="accent3">
                    <a:lumMod val="75000"/>
                  </a:schemeClr>
                </a:solidFill>
                <a:effectLst>
                  <a:outerShdw blurRad="38100" dist="38100" dir="2700000" algn="tl">
                    <a:srgbClr val="000000">
                      <a:alpha val="43137"/>
                    </a:srgbClr>
                  </a:outerShdw>
                </a:effectLst>
              </a:rPr>
              <a:t>Right-to-work laws in many states prohibit employers from…?</a:t>
            </a:r>
            <a:endParaRPr lang="en-US" sz="3200" b="1" dirty="0">
              <a:solidFill>
                <a:schemeClr val="accent3">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Statistically men earn more than women because women often lose experiences by interrupting their careers for family.</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sz="quarter" idx="1"/>
          </p:nvPr>
        </p:nvSpPr>
        <p:spPr>
          <a:xfrm>
            <a:off x="533400" y="1752600"/>
            <a:ext cx="7467600" cy="4873752"/>
          </a:xfrm>
        </p:spPr>
        <p:txBody>
          <a:bodyPr>
            <a:normAutofit/>
          </a:bodyPr>
          <a:lstStyle/>
          <a:p>
            <a:r>
              <a:rPr lang="en-US" sz="3600" dirty="0" smtClean="0">
                <a:effectLst>
                  <a:outerShdw blurRad="38100" dist="38100" dir="2700000" algn="tl">
                    <a:srgbClr val="000000">
                      <a:alpha val="43137"/>
                    </a:srgbClr>
                  </a:outerShdw>
                </a:effectLst>
              </a:rPr>
              <a:t>Why has the number of manufacturing jobs declined?</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outsourcing?</a:t>
            </a:r>
            <a:endParaRPr lang="en-US" dirty="0"/>
          </a:p>
        </p:txBody>
      </p:sp>
      <p:sp>
        <p:nvSpPr>
          <p:cNvPr id="3" name="Content Placeholder 2"/>
          <p:cNvSpPr>
            <a:spLocks noGrp="1"/>
          </p:cNvSpPr>
          <p:nvPr>
            <p:ph sz="quarter" idx="1"/>
          </p:nvPr>
        </p:nvSpPr>
        <p:spPr/>
        <p:txBody>
          <a:bodyPr/>
          <a:lstStyle/>
          <a:p>
            <a:r>
              <a:rPr lang="en-US" dirty="0" smtClean="0"/>
              <a:t>The business practice of sending work once done by company employees to outside contractors. </a:t>
            </a:r>
          </a:p>
          <a:p>
            <a:r>
              <a:rPr lang="en-US" dirty="0" smtClean="0"/>
              <a:t>Firms decide to outsource work when they believe an outside supplier can do the work more efficiently and at a lower cost than can be done within the company. </a:t>
            </a:r>
          </a:p>
          <a:p>
            <a:pPr lvl="1"/>
            <a:r>
              <a:rPr lang="en-US" dirty="0" smtClean="0"/>
              <a:t>For example, a medical practice might decide to outsource its billing operations to a firm that specializes in medical billing. Similarly, a school district might decide to outsource its legal work to an outside law firm.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principle determines wage rates in a labor market?</a:t>
            </a:r>
            <a:endParaRPr lang="en-US" dirty="0"/>
          </a:p>
        </p:txBody>
      </p:sp>
      <p:sp>
        <p:nvSpPr>
          <p:cNvPr id="3" name="Content Placeholder 2"/>
          <p:cNvSpPr>
            <a:spLocks noGrp="1"/>
          </p:cNvSpPr>
          <p:nvPr>
            <p:ph sz="quarter" idx="1"/>
          </p:nvPr>
        </p:nvSpPr>
        <p:spPr/>
        <p:txBody>
          <a:bodyPr/>
          <a:lstStyle/>
          <a:p>
            <a:r>
              <a:rPr lang="en-US" dirty="0" smtClean="0"/>
              <a:t> In general, wage rates are determined by the same principle that determines the price of goods and services: supply and demand.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determines how much workers make?</a:t>
            </a:r>
            <a:endParaRPr lang="en-US" dirty="0"/>
          </a:p>
        </p:txBody>
      </p:sp>
      <p:sp>
        <p:nvSpPr>
          <p:cNvPr id="3" name="Content Placeholder 2"/>
          <p:cNvSpPr>
            <a:spLocks noGrp="1"/>
          </p:cNvSpPr>
          <p:nvPr>
            <p:ph sz="quarter" idx="1"/>
          </p:nvPr>
        </p:nvSpPr>
        <p:spPr>
          <a:xfrm>
            <a:off x="0" y="1371600"/>
            <a:ext cx="8991600" cy="5486400"/>
          </a:xfrm>
        </p:spPr>
        <p:txBody>
          <a:bodyPr>
            <a:normAutofit fontScale="85000" lnSpcReduction="10000"/>
          </a:bodyPr>
          <a:lstStyle/>
          <a:p>
            <a:pPr fontAlgn="base"/>
            <a:r>
              <a:rPr lang="en-US" b="1" dirty="0" smtClean="0"/>
              <a:t>Wages Reflect the Value of What Workers Produce</a:t>
            </a:r>
          </a:p>
          <a:p>
            <a:pPr fontAlgn="base"/>
            <a:r>
              <a:rPr lang="en-US" i="1" dirty="0" smtClean="0"/>
              <a:t>Unskilled</a:t>
            </a:r>
            <a:r>
              <a:rPr lang="en-US" dirty="0" smtClean="0"/>
              <a:t>. These jobs require no specialized skills or training. Most workers at this level earn a low hourly wage. Examples of unskilled jobs include janitors, busboys, and seasonal </a:t>
            </a:r>
            <a:r>
              <a:rPr lang="en-US" dirty="0" err="1" smtClean="0"/>
              <a:t>farmworkers</a:t>
            </a:r>
            <a:r>
              <a:rPr lang="en-US" dirty="0" smtClean="0"/>
              <a:t>.</a:t>
            </a:r>
          </a:p>
          <a:p>
            <a:pPr fontAlgn="base"/>
            <a:r>
              <a:rPr lang="en-US" i="1" dirty="0" smtClean="0"/>
              <a:t>Semiskilled</a:t>
            </a:r>
            <a:r>
              <a:rPr lang="en-US" dirty="0" smtClean="0"/>
              <a:t>. Workers at this level have some specialized skills and training, including the ability to use simple tools or equipment. Employees are supervised, and wages are paid on an hourly </a:t>
            </a:r>
            <a:r>
              <a:rPr lang="en-US" dirty="0" err="1" smtClean="0"/>
              <a:t>basis.Jobs</a:t>
            </a:r>
            <a:r>
              <a:rPr lang="en-US" dirty="0" smtClean="0"/>
              <a:t> include cashiers, construction workers, taxi drivers, and fast food cooks.</a:t>
            </a:r>
          </a:p>
          <a:p>
            <a:pPr fontAlgn="base"/>
            <a:r>
              <a:rPr lang="en-US" i="1" dirty="0" smtClean="0"/>
              <a:t>Skilled</a:t>
            </a:r>
            <a:r>
              <a:rPr lang="en-US" dirty="0" smtClean="0"/>
              <a:t>. This level requires specialized skills and training. Workers need little or no supervision, but most are still paid on an hourly basis. Examples include police officers, carpenters, bank tellers, and factory workers who operate complicated machinery.</a:t>
            </a:r>
          </a:p>
          <a:p>
            <a:pPr fontAlgn="base"/>
            <a:r>
              <a:rPr lang="en-US" i="1" dirty="0" smtClean="0"/>
              <a:t>Professional</a:t>
            </a:r>
            <a:r>
              <a:rPr lang="en-US" dirty="0" smtClean="0"/>
              <a:t>. This level includes “white collar” jobs that require advanced training and specialized skills. Professional workers receive a salary. Jobs include doctors, lawyers, teachers, airline pilots, and computer specialists.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equilibrium wage</a:t>
            </a:r>
            <a:endParaRPr lang="en-US" dirty="0"/>
          </a:p>
        </p:txBody>
      </p:sp>
      <p:sp>
        <p:nvSpPr>
          <p:cNvPr id="3" name="Content Placeholder 2"/>
          <p:cNvSpPr>
            <a:spLocks noGrp="1"/>
          </p:cNvSpPr>
          <p:nvPr>
            <p:ph sz="quarter" idx="1"/>
          </p:nvPr>
        </p:nvSpPr>
        <p:spPr/>
        <p:txBody>
          <a:bodyPr/>
          <a:lstStyle/>
          <a:p>
            <a:r>
              <a:rPr lang="en-US" dirty="0" smtClean="0"/>
              <a:t>Over time, wages tend to move toward equilibrium, the point at which the quantity of labor demanded equals the quantity of labor supplied. An </a:t>
            </a:r>
            <a:r>
              <a:rPr lang="en-US" b="1" u="sng" dirty="0" smtClean="0"/>
              <a:t>equilibrium wage</a:t>
            </a:r>
            <a:r>
              <a:rPr lang="en-US" dirty="0" smtClean="0"/>
              <a:t> is a wage rate that results in neither a surplus nor a shortage of qualified workers. If the wage for a job is too high, a surplus of workers will apply for the job and employers will lower the wage. If the wage is too low, too few people will apply, and the wage will have to rise to attract more workers. Only when the wage reaches equilibrium will demand and supply be in balance.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Factors that Affect Wages</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Minimum wage laws</a:t>
            </a:r>
          </a:p>
          <a:p>
            <a:pPr lvl="1"/>
            <a:r>
              <a:rPr lang="en-US" dirty="0" smtClean="0"/>
              <a:t>Minimum wage laws passed by the federal and state governments can raise wages for low-skill jobs above the equilibrium level.</a:t>
            </a:r>
          </a:p>
          <a:p>
            <a:r>
              <a:rPr lang="en-US" dirty="0" smtClean="0"/>
              <a:t>Working Conditions</a:t>
            </a:r>
          </a:p>
          <a:p>
            <a:pPr lvl="1"/>
            <a:r>
              <a:rPr lang="en-US" dirty="0" smtClean="0"/>
              <a:t>Jobs with working conditions that are uncomfortable, stressful, or dangerous may also pay higher wages than less-demanding jobs at similar skill levels.</a:t>
            </a:r>
          </a:p>
          <a:p>
            <a:r>
              <a:rPr lang="en-US" dirty="0" smtClean="0"/>
              <a:t>Location and cost of living</a:t>
            </a:r>
          </a:p>
          <a:p>
            <a:pPr lvl="1"/>
            <a:r>
              <a:rPr lang="en-US" dirty="0" smtClean="0"/>
              <a:t>In some parts of the United States, employers may be willing to pay extra to attract qualified workers. A rural hospital, for example, may pay doctors more than a city hospital because the remote location limits the supply of doctors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Factors that Affect Wages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Rising cost of fringe benefits</a:t>
            </a:r>
          </a:p>
          <a:p>
            <a:pPr lvl="1"/>
            <a:r>
              <a:rPr lang="en-US" dirty="0" smtClean="0"/>
              <a:t>The cost of fringe benefits also affects wages. </a:t>
            </a:r>
            <a:r>
              <a:rPr lang="en-US" b="1" u="sng" dirty="0" smtClean="0"/>
              <a:t>Fringe benefits</a:t>
            </a:r>
            <a:r>
              <a:rPr lang="en-US" dirty="0" smtClean="0"/>
              <a:t> are nonwage compensations offered to workers in addition to their pay. Typical benefits include health insurance, paid vacation time, and retirement plans.</a:t>
            </a:r>
          </a:p>
          <a:p>
            <a:r>
              <a:rPr lang="en-US" dirty="0" smtClean="0"/>
              <a:t>Foreign competition</a:t>
            </a:r>
          </a:p>
          <a:p>
            <a:pPr lvl="1"/>
            <a:r>
              <a:rPr lang="en-US" dirty="0" smtClean="0"/>
              <a:t>Competition for jobs in the global market also helps to depress wages. As more companies offshore key tasks to low-wage countries, wage rates in the United States face downward pressure. </a:t>
            </a:r>
          </a:p>
          <a:p>
            <a:pPr lvl="1"/>
            <a:endParaRPr lang="en-US" dirty="0" smtClean="0"/>
          </a:p>
          <a:p>
            <a:pPr lvl="1">
              <a:buNone/>
            </a:pPr>
            <a:r>
              <a:rPr lang="en-US" b="1" dirty="0" smtClean="0">
                <a:effectLst>
                  <a:outerShdw blurRad="38100" dist="38100" dir="2700000" algn="tl">
                    <a:srgbClr val="000000">
                      <a:alpha val="43137"/>
                    </a:srgbClr>
                  </a:outerShdw>
                </a:effectLst>
              </a:rPr>
              <a:t>How have fringe benefits lowered wages in some industries?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1143000"/>
          </a:xfrm>
        </p:spPr>
        <p:txBody>
          <a:bodyPr>
            <a:normAutofit fontScale="90000"/>
          </a:bodyPr>
          <a:lstStyle/>
          <a:p>
            <a:r>
              <a:rPr lang="en-US" b="1" dirty="0" smtClean="0"/>
              <a:t>The Wage Gap and Affirmative Action</a:t>
            </a:r>
            <a:br>
              <a:rPr lang="en-US" b="1" dirty="0" smtClean="0"/>
            </a:br>
            <a:endParaRPr lang="en-US" dirty="0"/>
          </a:p>
        </p:txBody>
      </p:sp>
      <p:sp>
        <p:nvSpPr>
          <p:cNvPr id="3" name="Content Placeholder 2"/>
          <p:cNvSpPr>
            <a:spLocks noGrp="1"/>
          </p:cNvSpPr>
          <p:nvPr>
            <p:ph sz="quarter" idx="1"/>
          </p:nvPr>
        </p:nvSpPr>
        <p:spPr>
          <a:xfrm>
            <a:off x="228600" y="914400"/>
            <a:ext cx="8534400" cy="5943600"/>
          </a:xfrm>
        </p:spPr>
        <p:txBody>
          <a:bodyPr>
            <a:normAutofit/>
          </a:bodyPr>
          <a:lstStyle/>
          <a:p>
            <a:r>
              <a:rPr lang="en-US" dirty="0" smtClean="0"/>
              <a:t>Historically, wages have also been influenced by discrimination against certain groups in society. </a:t>
            </a:r>
            <a:r>
              <a:rPr lang="en-US" b="1" u="sng" dirty="0" smtClean="0"/>
              <a:t>Wage discrimination</a:t>
            </a:r>
            <a:r>
              <a:rPr lang="en-US" dirty="0" smtClean="0"/>
              <a:t> occurs when some workers are paid less to do the same job as other workers because of their ethnicity, gender, or other personal characteristics.</a:t>
            </a:r>
          </a:p>
          <a:p>
            <a:pPr>
              <a:buNone/>
            </a:pPr>
            <a:endParaRPr lang="en-US" dirty="0" smtClean="0"/>
          </a:p>
          <a:p>
            <a:r>
              <a:rPr lang="en-US" dirty="0" smtClean="0"/>
              <a:t>The Civil Rights Act of 1964 outlawed discrimination based on gender, race, religion, and country of origin. Nevertheless, a </a:t>
            </a:r>
            <a:r>
              <a:rPr lang="en-US" b="1" u="sng" dirty="0" smtClean="0"/>
              <a:t>wage gap</a:t>
            </a:r>
            <a:r>
              <a:rPr lang="en-US" dirty="0" smtClean="0"/>
              <a:t>—a difference in the wages earned by different groups in society—still exists. </a:t>
            </a:r>
          </a:p>
          <a:p>
            <a:pPr lvl="1"/>
            <a:r>
              <a:rPr lang="en-US" dirty="0" smtClean="0"/>
              <a:t>For example, since 1964, the wage gap between men and women has narrowed, but women earn only about four-fifths of what men earn. In 2012, the median weekly income for white men working full-time was $879. For white women, the figure was $710.</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227</TotalTime>
  <Words>372</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Lesson 10</vt:lpstr>
      <vt:lpstr>Do Now</vt:lpstr>
      <vt:lpstr>What is outsourcing?</vt:lpstr>
      <vt:lpstr>What principle determines wage rates in a labor market?</vt:lpstr>
      <vt:lpstr>Who determines how much workers make?</vt:lpstr>
      <vt:lpstr>equilibrium wage</vt:lpstr>
      <vt:lpstr>Other Factors that Affect Wages </vt:lpstr>
      <vt:lpstr>Other Factors that Affect Wages</vt:lpstr>
      <vt:lpstr>The Wage Gap and Affirmative Action </vt:lpstr>
      <vt:lpstr>The Wage Gap and Affirmative Action</vt:lpstr>
      <vt:lpstr>Slide 11</vt:lpstr>
      <vt:lpstr>How Can You Increase Your Human Capital?</vt:lpstr>
      <vt:lpstr>What Role Do Unions Play in the Labor Market?</vt:lpstr>
      <vt:lpstr>What Role Do Unions Play in the Labor Market?</vt:lpstr>
      <vt:lpstr>What Role Do Unions Play in the Labor Market?</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cti</dc:creator>
  <cp:lastModifiedBy>cti</cp:lastModifiedBy>
  <cp:revision>21</cp:revision>
  <dcterms:created xsi:type="dcterms:W3CDTF">2016-02-15T16:06:26Z</dcterms:created>
  <dcterms:modified xsi:type="dcterms:W3CDTF">2016-02-17T18:52:39Z</dcterms:modified>
</cp:coreProperties>
</file>