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F96BE-3250-2746-9FB8-EF9FF8BBEE6A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F379B-B3B2-7945-BDBF-372E6242E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160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A9210-49DF-4C5F-9A6E-4A78566E3EE1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A8105-2CBB-431D-88E5-FB56254EB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3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A8105-2CBB-431D-88E5-FB56254EB0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56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BB3347-FBB6-47D0-A9D6-DCB21B998A2C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9A40BE-A2C3-4C7C-A729-E040BF85C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louisfed.org/education_resources/economic-lowdown-video-companion-series/episode-5-externaliti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Market Structures and Market Failures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667000"/>
            <a:ext cx="69342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819400"/>
            <a:ext cx="69342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514600"/>
            <a:ext cx="69342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19400"/>
            <a:ext cx="7239000" cy="28543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715000"/>
          </a:xfrm>
        </p:spPr>
        <p:txBody>
          <a:bodyPr>
            <a:normAutofit fontScale="92500"/>
          </a:bodyPr>
          <a:lstStyle/>
          <a:p>
            <a:r>
              <a:rPr lang="en-US" sz="3000" i="1" dirty="0" smtClean="0"/>
              <a:t>1)	</a:t>
            </a:r>
            <a:r>
              <a:rPr lang="en-US" sz="3000" i="1" u="sng" dirty="0" smtClean="0"/>
              <a:t>Resource monopolies </a:t>
            </a:r>
          </a:p>
          <a:p>
            <a:pPr lvl="3"/>
            <a:r>
              <a:rPr lang="en-US" sz="2400" dirty="0" smtClean="0"/>
              <a:t>1 producer controls a natural resource;</a:t>
            </a:r>
            <a:r>
              <a:rPr lang="en-US" sz="2400" dirty="0"/>
              <a:t> </a:t>
            </a:r>
            <a:r>
              <a:rPr lang="en-US" sz="2200" dirty="0" smtClean="0"/>
              <a:t>Others cant get in because they do not have access to the resource</a:t>
            </a:r>
          </a:p>
          <a:p>
            <a:pPr marL="301943" lvl="1" indent="0">
              <a:buNone/>
            </a:pPr>
            <a:r>
              <a:rPr lang="en-US" sz="3000" i="1" dirty="0" smtClean="0"/>
              <a:t>2</a:t>
            </a:r>
            <a:r>
              <a:rPr lang="en-US" sz="2600" i="1" dirty="0" smtClean="0"/>
              <a:t>)	</a:t>
            </a:r>
            <a:r>
              <a:rPr lang="en-US" sz="3000" i="1" u="sng" dirty="0" smtClean="0"/>
              <a:t>Government controlled monopoly</a:t>
            </a:r>
          </a:p>
          <a:p>
            <a:pPr lvl="3"/>
            <a:r>
              <a:rPr lang="en-US" sz="2400" dirty="0" smtClean="0"/>
              <a:t>Created when gov’t gives exclusive rights to a product/service</a:t>
            </a:r>
          </a:p>
          <a:p>
            <a:pPr lvl="4"/>
            <a:r>
              <a:rPr lang="en-US" sz="2000" u="sng" dirty="0" smtClean="0"/>
              <a:t>Patents and Copyrights </a:t>
            </a:r>
            <a:r>
              <a:rPr lang="en-US" sz="2000" dirty="0" smtClean="0"/>
              <a:t>– protects inventors from theft of their thoughts and ideas (limited)</a:t>
            </a:r>
          </a:p>
          <a:p>
            <a:pPr lvl="4"/>
            <a:r>
              <a:rPr lang="en-US" sz="2000" u="sng" dirty="0" smtClean="0"/>
              <a:t>Public franchises </a:t>
            </a:r>
            <a:r>
              <a:rPr lang="en-US" sz="2000" dirty="0" smtClean="0"/>
              <a:t>– contract given to a firm to provide a service (E.g.: the National Park Service)</a:t>
            </a:r>
          </a:p>
          <a:p>
            <a:pPr lvl="4"/>
            <a:r>
              <a:rPr lang="en-US" sz="2000" u="sng" dirty="0" smtClean="0"/>
              <a:t>Licenses </a:t>
            </a:r>
            <a:r>
              <a:rPr lang="en-US" sz="2000" dirty="0" smtClean="0"/>
              <a:t>– legal permit to operate a business</a:t>
            </a:r>
          </a:p>
          <a:p>
            <a:pPr marL="816293" lvl="1" indent="-514350">
              <a:buAutoNum type="arabicParenR" startAt="3"/>
            </a:pPr>
            <a:r>
              <a:rPr lang="en-US" sz="3000" i="1" u="sng" dirty="0" smtClean="0"/>
              <a:t>Natural monopolies </a:t>
            </a:r>
          </a:p>
          <a:p>
            <a:pPr lvl="3">
              <a:buFont typeface="Wingdings" charset="2"/>
              <a:buChar char=""/>
            </a:pPr>
            <a:r>
              <a:rPr lang="en-US" sz="2200" dirty="0" smtClean="0"/>
              <a:t>One company can do things better, cheaper, faster than any other</a:t>
            </a:r>
          </a:p>
          <a:p>
            <a:pPr lvl="3"/>
            <a:r>
              <a:rPr lang="en-US" sz="2200" dirty="0" smtClean="0"/>
              <a:t>Seen as beneficial because of efficiencies – usually seen in utilities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3 Categories of Legal Monopolies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Benefits to perfect competition</a:t>
            </a:r>
          </a:p>
          <a:p>
            <a:pPr lvl="1"/>
            <a:r>
              <a:rPr lang="en-US" dirty="0" smtClean="0"/>
              <a:t>Forces producers to be as efficient as possible and consumers do not pay more for a product than what it is worth</a:t>
            </a:r>
          </a:p>
          <a:p>
            <a:r>
              <a:rPr lang="en-US" dirty="0" smtClean="0"/>
              <a:t>Negatives to monopolies </a:t>
            </a:r>
          </a:p>
          <a:p>
            <a:pPr lvl="1"/>
            <a:r>
              <a:rPr lang="en-US" dirty="0" smtClean="0"/>
              <a:t>Can cost consumers money </a:t>
            </a:r>
          </a:p>
          <a:p>
            <a:pPr lvl="1"/>
            <a:r>
              <a:rPr lang="en-US" dirty="0" smtClean="0"/>
              <a:t>Limits the desire to innovate and find better ways to do things</a:t>
            </a:r>
          </a:p>
          <a:p>
            <a:pPr lvl="1"/>
            <a:r>
              <a:rPr lang="en-US" dirty="0" smtClean="0"/>
              <a:t>Can lead to a lesser product in the end</a:t>
            </a:r>
          </a:p>
          <a:p>
            <a:r>
              <a:rPr lang="en-US" dirty="0" smtClean="0"/>
              <a:t>In between mixes these issues at different levels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 and Cons to Market Structure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sz="3000" b="1" i="1" u="sng" dirty="0" smtClean="0"/>
              <a:t>Market failures </a:t>
            </a:r>
            <a:r>
              <a:rPr lang="en-US" dirty="0" smtClean="0"/>
              <a:t>– failure to clear quantity at the equilibrium price</a:t>
            </a:r>
          </a:p>
          <a:p>
            <a:pPr lvl="2"/>
            <a:r>
              <a:rPr lang="en-US" dirty="0" smtClean="0"/>
              <a:t>Imperfect competition – failure to allocate goods and services in the most efficient way</a:t>
            </a:r>
          </a:p>
          <a:p>
            <a:endParaRPr lang="en-US" dirty="0" smtClean="0"/>
          </a:p>
          <a:p>
            <a:r>
              <a:rPr lang="en-US" sz="3000" b="1" i="1" u="sng" dirty="0" smtClean="0"/>
              <a:t>Externalities</a:t>
            </a:r>
            <a:r>
              <a:rPr lang="en-US" dirty="0" smtClean="0"/>
              <a:t> – the side effects from producer/consumer relations</a:t>
            </a:r>
          </a:p>
          <a:p>
            <a:pPr lvl="2"/>
            <a:r>
              <a:rPr lang="en-US" dirty="0" smtClean="0"/>
              <a:t>Ex. when companies pollute or other effects to outsiders</a:t>
            </a:r>
          </a:p>
          <a:p>
            <a:pPr lvl="1"/>
            <a:r>
              <a:rPr lang="en-US" dirty="0" smtClean="0"/>
              <a:t>Two types of externality – positive &amp; negative</a:t>
            </a:r>
          </a:p>
          <a:p>
            <a:pPr lvl="2"/>
            <a:r>
              <a:rPr lang="en-US" dirty="0" smtClean="0"/>
              <a:t>Negative is the cost to someone else outside producers and consumers</a:t>
            </a:r>
          </a:p>
          <a:p>
            <a:pPr lvl="2"/>
            <a:r>
              <a:rPr lang="en-US" dirty="0" smtClean="0"/>
              <a:t>Positive is the benefit to someone else outside the producers and consumers</a:t>
            </a:r>
          </a:p>
          <a:p>
            <a:pPr lvl="2"/>
            <a:r>
              <a:rPr lang="en-US" dirty="0">
                <a:hlinkClick r:id="rId2"/>
              </a:rPr>
              <a:t>http://www.stlouisfed.org/education_resources/economic-lowdown-video-companion-series/episode-5-externalities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3000" b="1" i="1" u="sng" dirty="0" smtClean="0"/>
              <a:t>Public Goods</a:t>
            </a:r>
            <a:endParaRPr lang="en-US" sz="3000" b="1" i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When Markets Fail</a:t>
            </a:r>
            <a:r>
              <a:rPr lang="en-US" dirty="0"/>
              <a:t> </a:t>
            </a:r>
            <a:r>
              <a:rPr lang="en-US" dirty="0" smtClean="0"/>
              <a:t>-- Inefficiencies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>
              <a:buFont typeface="Symbol" charset="2"/>
              <a:buChar char=""/>
            </a:pPr>
            <a:r>
              <a:rPr lang="en-US" dirty="0" smtClean="0"/>
              <a:t>Public goods – goods &amp; services used by everyone; not a specific person</a:t>
            </a:r>
          </a:p>
          <a:p>
            <a:pPr lvl="1"/>
            <a:r>
              <a:rPr lang="en-US" dirty="0" smtClean="0"/>
              <a:t>Ex. – Police/ Fire service, highways, etc.</a:t>
            </a:r>
          </a:p>
          <a:p>
            <a:r>
              <a:rPr lang="en-US" dirty="0" smtClean="0"/>
              <a:t>Private goods are excludable and are </a:t>
            </a:r>
            <a:r>
              <a:rPr lang="en-US" i="1" u="sng" dirty="0" smtClean="0"/>
              <a:t>rivals in consumption</a:t>
            </a:r>
          </a:p>
          <a:p>
            <a:pPr lvl="1"/>
            <a:r>
              <a:rPr lang="en-US" dirty="0" smtClean="0"/>
              <a:t>Excludable means anyone who does not pay for the good/service can be excluded from using it.</a:t>
            </a:r>
          </a:p>
          <a:p>
            <a:pPr lvl="1"/>
            <a:r>
              <a:rPr lang="en-US" dirty="0" smtClean="0"/>
              <a:t>Rivals in Consumption means it cannot be consumed by two people at the same time</a:t>
            </a:r>
          </a:p>
          <a:p>
            <a:pPr lvl="2"/>
            <a:r>
              <a:rPr lang="en-US" dirty="0" smtClean="0"/>
              <a:t>Example – Your car, your goods – only you use them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Public Goods – Used by All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Public goods are non-excludable and non-rivals in consumption</a:t>
            </a:r>
          </a:p>
          <a:p>
            <a:pPr lvl="1"/>
            <a:r>
              <a:rPr lang="en-US" dirty="0" smtClean="0"/>
              <a:t>Cannot exclude their use by those who are not paying for it</a:t>
            </a:r>
          </a:p>
          <a:p>
            <a:pPr lvl="1"/>
            <a:r>
              <a:rPr lang="en-US" dirty="0" smtClean="0"/>
              <a:t>E.g. One person’s use of a streetlamp does not diminish another’s ability to use the light as well.</a:t>
            </a:r>
          </a:p>
          <a:p>
            <a:pPr lvl="2"/>
            <a:r>
              <a:rPr lang="en-US" dirty="0" smtClean="0"/>
              <a:t>Example – street lights paid for with taxes – everyone benefits – not everyone pays taxes.</a:t>
            </a:r>
          </a:p>
          <a:p>
            <a:r>
              <a:rPr lang="en-US" dirty="0" smtClean="0"/>
              <a:t>Creates a </a:t>
            </a:r>
            <a:r>
              <a:rPr lang="en-US" i="1" u="sng" dirty="0" smtClean="0"/>
              <a:t>free-rider problem </a:t>
            </a:r>
            <a:r>
              <a:rPr lang="en-US" dirty="0" smtClean="0"/>
              <a:t>– people not willing or not required to pay for things, but still benefit.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Public Goods – Used by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208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08333" cy="3450696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Everything we have dealt with had been in a perfect </a:t>
            </a:r>
            <a:r>
              <a:rPr lang="en-US" sz="4000" dirty="0" smtClean="0"/>
              <a:t>scenario.</a:t>
            </a:r>
            <a:endParaRPr lang="en-US" sz="4000" dirty="0"/>
          </a:p>
          <a:p>
            <a:endParaRPr lang="en-US" sz="2000" dirty="0" smtClean="0"/>
          </a:p>
          <a:p>
            <a:r>
              <a:rPr lang="en-US" sz="4000" dirty="0" smtClean="0"/>
              <a:t>What </a:t>
            </a:r>
            <a:r>
              <a:rPr lang="en-US" sz="4000" dirty="0"/>
              <a:t>happens when the scenarios are no longer perfect and there are problems in the market</a:t>
            </a:r>
            <a:r>
              <a:rPr lang="en-US" sz="4000" dirty="0" smtClean="0"/>
              <a:t>?</a:t>
            </a:r>
          </a:p>
          <a:p>
            <a:endParaRPr lang="en-US" sz="4000" dirty="0"/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of the Market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86400"/>
          </a:xfrm>
        </p:spPr>
        <p:txBody>
          <a:bodyPr>
            <a:noAutofit/>
          </a:bodyPr>
          <a:lstStyle/>
          <a:p>
            <a:r>
              <a:rPr lang="en-US" sz="2800" dirty="0"/>
              <a:t>Market structure – how the market is organized </a:t>
            </a:r>
          </a:p>
          <a:p>
            <a:pPr lvl="1"/>
            <a:r>
              <a:rPr lang="en-US" sz="2400" dirty="0" smtClean="0"/>
              <a:t>Based </a:t>
            </a:r>
            <a:r>
              <a:rPr lang="en-US" sz="2400" dirty="0"/>
              <a:t>mainly on the level of competition in the market</a:t>
            </a:r>
          </a:p>
          <a:p>
            <a:r>
              <a:rPr lang="en-US" sz="2800" dirty="0"/>
              <a:t>K</a:t>
            </a:r>
            <a:r>
              <a:rPr lang="en-US" sz="2800" dirty="0" smtClean="0"/>
              <a:t>ey determinants:</a:t>
            </a:r>
            <a:endParaRPr lang="en-US" sz="2800" dirty="0"/>
          </a:p>
          <a:p>
            <a:pPr marL="301943" lvl="1" indent="0">
              <a:buNone/>
            </a:pPr>
            <a:r>
              <a:rPr lang="en-US" sz="2800" dirty="0" smtClean="0"/>
              <a:t>1) </a:t>
            </a:r>
            <a:r>
              <a:rPr lang="en-US" sz="2800" b="1" dirty="0" smtClean="0"/>
              <a:t>Number </a:t>
            </a:r>
            <a:r>
              <a:rPr lang="en-US" sz="2800" b="1" dirty="0"/>
              <a:t>of producers </a:t>
            </a:r>
            <a:r>
              <a:rPr lang="en-US" sz="2800" dirty="0"/>
              <a:t>– more producers creates </a:t>
            </a:r>
            <a:r>
              <a:rPr lang="en-US" sz="2800" dirty="0" smtClean="0"/>
              <a:t>more </a:t>
            </a:r>
            <a:r>
              <a:rPr lang="en-US" sz="2800" dirty="0"/>
              <a:t>competition</a:t>
            </a:r>
          </a:p>
          <a:p>
            <a:pPr lvl="2"/>
            <a:r>
              <a:rPr lang="en-US" sz="2400" dirty="0" smtClean="0"/>
              <a:t>Examples </a:t>
            </a:r>
            <a:r>
              <a:rPr lang="en-US" sz="2400" dirty="0"/>
              <a:t>– clothing companies – many different producers of similar products</a:t>
            </a:r>
          </a:p>
          <a:p>
            <a:pPr lvl="2"/>
            <a:r>
              <a:rPr lang="en-US" sz="2400" dirty="0" smtClean="0"/>
              <a:t>Examples </a:t>
            </a:r>
            <a:r>
              <a:rPr lang="en-US" sz="2400" dirty="0"/>
              <a:t>– Cell Phone companies – limited businesses to choose from </a:t>
            </a:r>
          </a:p>
          <a:p>
            <a:pPr marL="301943" lvl="1" indent="0">
              <a:buNone/>
            </a:pPr>
            <a:r>
              <a:rPr lang="en-US" sz="2800" dirty="0" smtClean="0"/>
              <a:t>2) </a:t>
            </a:r>
            <a:r>
              <a:rPr lang="en-US" sz="2800" b="1" dirty="0" smtClean="0"/>
              <a:t>Similarity </a:t>
            </a:r>
            <a:r>
              <a:rPr lang="en-US" sz="2800" b="1" dirty="0"/>
              <a:t>of products </a:t>
            </a:r>
            <a:r>
              <a:rPr lang="en-US" sz="2800" dirty="0"/>
              <a:t>– more similar the products the more </a:t>
            </a:r>
            <a:r>
              <a:rPr lang="en-US" sz="2800" dirty="0" smtClean="0"/>
              <a:t>competition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What is Market Structure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86400"/>
          </a:xfrm>
        </p:spPr>
        <p:txBody>
          <a:bodyPr>
            <a:noAutofit/>
          </a:bodyPr>
          <a:lstStyle/>
          <a:p>
            <a:r>
              <a:rPr lang="en-US" sz="2800" dirty="0"/>
              <a:t>Market structure – how the market is organized </a:t>
            </a:r>
          </a:p>
          <a:p>
            <a:pPr lvl="1"/>
            <a:r>
              <a:rPr lang="en-US" sz="2400" dirty="0" smtClean="0"/>
              <a:t>Based </a:t>
            </a:r>
            <a:r>
              <a:rPr lang="en-US" sz="2400" dirty="0"/>
              <a:t>mainly on the level of competition in the market</a:t>
            </a:r>
          </a:p>
          <a:p>
            <a:pPr marL="301943" lvl="1" indent="0">
              <a:buNone/>
            </a:pPr>
            <a:r>
              <a:rPr lang="en-US" sz="2800" dirty="0" smtClean="0"/>
              <a:t>3) </a:t>
            </a:r>
            <a:r>
              <a:rPr lang="en-US" sz="2800" b="1" dirty="0" smtClean="0"/>
              <a:t>Ease </a:t>
            </a:r>
            <a:r>
              <a:rPr lang="en-US" sz="2800" b="1" dirty="0"/>
              <a:t>of entry </a:t>
            </a:r>
            <a:r>
              <a:rPr lang="en-US" sz="2800" dirty="0"/>
              <a:t>– measure of how easy it is to start a new business in the market</a:t>
            </a:r>
          </a:p>
          <a:p>
            <a:pPr lvl="2"/>
            <a:r>
              <a:rPr lang="en-US" sz="2300" dirty="0" smtClean="0"/>
              <a:t>Markets </a:t>
            </a:r>
            <a:r>
              <a:rPr lang="en-US" sz="2300" dirty="0"/>
              <a:t>that are easier to enter into are more competitive</a:t>
            </a:r>
          </a:p>
          <a:p>
            <a:pPr lvl="2"/>
            <a:r>
              <a:rPr lang="en-US" sz="2300" dirty="0" smtClean="0"/>
              <a:t>Example </a:t>
            </a:r>
            <a:r>
              <a:rPr lang="en-US" sz="2300" dirty="0"/>
              <a:t>of limitation – start-up costs –cost needed to start a business in this market</a:t>
            </a:r>
          </a:p>
          <a:p>
            <a:pPr marL="301943" lvl="1" indent="0">
              <a:buNone/>
            </a:pPr>
            <a:r>
              <a:rPr lang="en-US" sz="2800" dirty="0" smtClean="0"/>
              <a:t>4) </a:t>
            </a:r>
            <a:r>
              <a:rPr lang="en-US" sz="2800" b="1" dirty="0" smtClean="0"/>
              <a:t>Control </a:t>
            </a:r>
            <a:r>
              <a:rPr lang="en-US" sz="2800" b="1" dirty="0"/>
              <a:t>of Prices </a:t>
            </a:r>
            <a:r>
              <a:rPr lang="en-US" sz="2800" dirty="0"/>
              <a:t>– level of power producers have to control prices </a:t>
            </a:r>
          </a:p>
          <a:p>
            <a:pPr lvl="2"/>
            <a:r>
              <a:rPr lang="en-US" sz="2300" dirty="0" smtClean="0"/>
              <a:t>Called “market power” – ability to control market by controlling supply of goods.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What is Market Structure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35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goal of any market is </a:t>
            </a:r>
            <a:r>
              <a:rPr lang="en-US" i="1" u="sng" dirty="0"/>
              <a:t>perfect competition</a:t>
            </a:r>
          </a:p>
          <a:p>
            <a:pPr lvl="1"/>
            <a:r>
              <a:rPr lang="en-US" sz="2000" dirty="0" smtClean="0"/>
              <a:t>lots </a:t>
            </a:r>
            <a:r>
              <a:rPr lang="en-US" sz="2000" dirty="0"/>
              <a:t>of producers making similar products – benefits </a:t>
            </a:r>
            <a:r>
              <a:rPr lang="en-US" sz="2000" dirty="0" smtClean="0"/>
              <a:t>consumers</a:t>
            </a:r>
            <a:endParaRPr lang="en-US" sz="2000" dirty="0"/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this is the case, prices stay close to </a:t>
            </a:r>
            <a:r>
              <a:rPr lang="en-US" sz="2000" dirty="0" smtClean="0"/>
              <a:t>equilibrium</a:t>
            </a:r>
          </a:p>
          <a:p>
            <a:pPr lvl="1"/>
            <a:endParaRPr lang="en-US" sz="2000" dirty="0"/>
          </a:p>
          <a:p>
            <a:r>
              <a:rPr lang="en-US" dirty="0" smtClean="0"/>
              <a:t>While </a:t>
            </a:r>
            <a:r>
              <a:rPr lang="en-US" dirty="0"/>
              <a:t>the goal, it is incredibly rare </a:t>
            </a:r>
            <a:endParaRPr lang="en-US" dirty="0" smtClean="0"/>
          </a:p>
          <a:p>
            <a:pPr lvl="1"/>
            <a:r>
              <a:rPr lang="en-US" sz="2000" dirty="0" smtClean="0"/>
              <a:t>Seen </a:t>
            </a:r>
            <a:r>
              <a:rPr lang="en-US" sz="2000" dirty="0"/>
              <a:t>mostly with agriculture or commodities</a:t>
            </a:r>
          </a:p>
          <a:p>
            <a:pPr lvl="1"/>
            <a:r>
              <a:rPr lang="en-US" sz="2000" i="1" u="sng" dirty="0" smtClean="0"/>
              <a:t>Commodities:</a:t>
            </a:r>
            <a:r>
              <a:rPr lang="en-US" sz="2000" dirty="0" smtClean="0"/>
              <a:t> products </a:t>
            </a:r>
            <a:r>
              <a:rPr lang="en-US" sz="2000" dirty="0"/>
              <a:t>identical no matter who produces them – wheat, cotton, oil…</a:t>
            </a:r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situation makes the producers </a:t>
            </a:r>
            <a:r>
              <a:rPr lang="en-US" sz="2000" i="1" u="sng" dirty="0"/>
              <a:t>price takers </a:t>
            </a:r>
            <a:r>
              <a:rPr lang="en-US" sz="2000" dirty="0"/>
              <a:t>– producers that have to TAKE the prices </a:t>
            </a:r>
            <a:r>
              <a:rPr lang="en-US" sz="2000" dirty="0" smtClean="0"/>
              <a:t>paid</a:t>
            </a:r>
          </a:p>
          <a:p>
            <a:pPr lvl="1"/>
            <a:endParaRPr lang="en-US" sz="2000" dirty="0"/>
          </a:p>
          <a:p>
            <a:r>
              <a:rPr lang="en-US" dirty="0" smtClean="0"/>
              <a:t>Prices </a:t>
            </a:r>
            <a:r>
              <a:rPr lang="en-US" dirty="0"/>
              <a:t>and information also easily </a:t>
            </a:r>
            <a:r>
              <a:rPr lang="en-US" dirty="0" smtClean="0"/>
              <a:t>accessible </a:t>
            </a:r>
            <a:r>
              <a:rPr lang="en-US" dirty="0"/>
              <a:t>– </a:t>
            </a:r>
          </a:p>
          <a:p>
            <a:pPr lvl="1"/>
            <a:r>
              <a:rPr lang="en-US" sz="2000" dirty="0" smtClean="0"/>
              <a:t>With </a:t>
            </a:r>
            <a:r>
              <a:rPr lang="en-US" sz="2000" dirty="0"/>
              <a:t>information comes time to do </a:t>
            </a:r>
            <a:r>
              <a:rPr lang="en-US" sz="2000" dirty="0" smtClean="0"/>
              <a:t>research</a:t>
            </a:r>
          </a:p>
          <a:p>
            <a:pPr lvl="2"/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u="sng" dirty="0"/>
              <a:t>transaction </a:t>
            </a:r>
            <a:r>
              <a:rPr lang="en-US" i="1" u="sng" dirty="0" smtClean="0"/>
              <a:t>cost: time and money consumers spend shopping for the best product at the best price.</a:t>
            </a:r>
            <a:endParaRPr lang="en-US" i="1" u="sng" dirty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a perfect world: perfect </a:t>
            </a:r>
            <a:r>
              <a:rPr lang="en-US" dirty="0"/>
              <a:t>c</a:t>
            </a:r>
            <a:r>
              <a:rPr lang="en-US" dirty="0" smtClean="0"/>
              <a:t>ompetition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4 Different Types</a:t>
            </a:r>
          </a:p>
          <a:p>
            <a:r>
              <a:rPr lang="en-US" sz="2800" b="1" i="1" u="sng" dirty="0" smtClean="0"/>
              <a:t>Perfect Competition </a:t>
            </a:r>
            <a:r>
              <a:rPr lang="en-US" sz="2800" dirty="0" smtClean="0"/>
              <a:t>– lots of similar products and producers</a:t>
            </a:r>
          </a:p>
          <a:p>
            <a:endParaRPr lang="en-US" sz="2000" dirty="0" smtClean="0"/>
          </a:p>
          <a:p>
            <a:r>
              <a:rPr lang="en-US" sz="2800" b="1" i="1" u="sng" dirty="0" smtClean="0"/>
              <a:t>Monopolistic Competition </a:t>
            </a:r>
            <a:r>
              <a:rPr lang="en-US" sz="2800" dirty="0" smtClean="0"/>
              <a:t>– similar products but with a brands and some powerful producers</a:t>
            </a:r>
          </a:p>
          <a:p>
            <a:endParaRPr lang="en-US" sz="2000" dirty="0" smtClean="0"/>
          </a:p>
          <a:p>
            <a:r>
              <a:rPr lang="en-US" sz="2800" b="1" i="1" u="sng" dirty="0" smtClean="0"/>
              <a:t>Oligopoly</a:t>
            </a:r>
            <a:r>
              <a:rPr lang="en-US" sz="2800" b="1" dirty="0" smtClean="0"/>
              <a:t> </a:t>
            </a:r>
            <a:r>
              <a:rPr lang="en-US" sz="2800" dirty="0" smtClean="0"/>
              <a:t>– limited products and a few very powerful producers</a:t>
            </a:r>
          </a:p>
          <a:p>
            <a:endParaRPr lang="en-US" sz="2000" dirty="0" smtClean="0"/>
          </a:p>
          <a:p>
            <a:r>
              <a:rPr lang="en-US" sz="2800" b="1" i="1" u="sng" dirty="0" smtClean="0"/>
              <a:t>Monopoly </a:t>
            </a:r>
            <a:r>
              <a:rPr lang="en-US" sz="2800" dirty="0" smtClean="0"/>
              <a:t>– only one producer of a unique product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Other Types of Market </a:t>
            </a:r>
            <a:r>
              <a:rPr lang="en-US" dirty="0" smtClean="0"/>
              <a:t>Structures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common form of market structure</a:t>
            </a:r>
          </a:p>
          <a:p>
            <a:r>
              <a:rPr lang="en-US" dirty="0" smtClean="0"/>
              <a:t>There </a:t>
            </a:r>
            <a:r>
              <a:rPr lang="en-US" dirty="0"/>
              <a:t>are many producers of a product, but the product varies</a:t>
            </a:r>
          </a:p>
          <a:p>
            <a:pPr lvl="1"/>
            <a:r>
              <a:rPr lang="en-US" dirty="0" smtClean="0"/>
              <a:t>Example </a:t>
            </a:r>
            <a:r>
              <a:rPr lang="en-US" dirty="0"/>
              <a:t>– shoe companies – many brands, same product, but different style and quality of product</a:t>
            </a:r>
          </a:p>
          <a:p>
            <a:pPr lvl="1"/>
            <a:r>
              <a:rPr lang="en-US" dirty="0" smtClean="0"/>
              <a:t>Called </a:t>
            </a:r>
            <a:r>
              <a:rPr lang="en-US" i="1" u="sng" dirty="0"/>
              <a:t>product differentiation </a:t>
            </a:r>
            <a:r>
              <a:rPr lang="en-US" dirty="0"/>
              <a:t>– products mostly similar but there is something that separates it </a:t>
            </a:r>
            <a:endParaRPr lang="en-US" dirty="0" smtClean="0"/>
          </a:p>
          <a:p>
            <a:pPr lvl="2"/>
            <a:r>
              <a:rPr lang="en-US" dirty="0" smtClean="0"/>
              <a:t>Example </a:t>
            </a:r>
            <a:r>
              <a:rPr lang="en-US" dirty="0"/>
              <a:t>– Nike Swoosh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become brand loyal – gives them greater market power</a:t>
            </a:r>
          </a:p>
          <a:p>
            <a:r>
              <a:rPr lang="en-US" dirty="0" smtClean="0"/>
              <a:t>Forces </a:t>
            </a:r>
            <a:r>
              <a:rPr lang="en-US" dirty="0"/>
              <a:t>companies into </a:t>
            </a:r>
            <a:r>
              <a:rPr lang="en-US" i="1" u="sng" dirty="0" smtClean="0"/>
              <a:t>non-price </a:t>
            </a:r>
            <a:r>
              <a:rPr lang="en-US" i="1" u="sng" dirty="0"/>
              <a:t>competition </a:t>
            </a:r>
            <a:r>
              <a:rPr lang="en-US" dirty="0"/>
              <a:t>– convincing people their product is just as good or better</a:t>
            </a:r>
          </a:p>
          <a:p>
            <a:r>
              <a:rPr lang="en-US" dirty="0" smtClean="0"/>
              <a:t>Do </a:t>
            </a:r>
            <a:r>
              <a:rPr lang="en-US" dirty="0"/>
              <a:t>this to try and gain </a:t>
            </a:r>
            <a:r>
              <a:rPr lang="en-US" i="1" u="sng" dirty="0"/>
              <a:t>market share </a:t>
            </a:r>
            <a:r>
              <a:rPr lang="en-US" dirty="0"/>
              <a:t>– percentage of the market that they </a:t>
            </a:r>
            <a:r>
              <a:rPr lang="en-US" dirty="0" smtClean="0"/>
              <a:t>have</a:t>
            </a:r>
          </a:p>
          <a:p>
            <a:pPr lvl="1"/>
            <a:r>
              <a:rPr lang="en-US" dirty="0" smtClean="0"/>
              <a:t>Nike, Adidas and Reebok have large market shares in shoes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monopolistic </a:t>
            </a:r>
            <a:r>
              <a:rPr lang="en-US" dirty="0" smtClean="0"/>
              <a:t>competition?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Common, but less common than monopolistic competition</a:t>
            </a:r>
          </a:p>
          <a:p>
            <a:endParaRPr lang="en-US" sz="3000" dirty="0" smtClean="0"/>
          </a:p>
          <a:p>
            <a:r>
              <a:rPr lang="en-US" sz="3000" dirty="0" smtClean="0"/>
              <a:t>Oligopoly: market dominated by a few powerful businesses</a:t>
            </a:r>
          </a:p>
          <a:p>
            <a:pPr lvl="1"/>
            <a:r>
              <a:rPr lang="en-US" dirty="0" smtClean="0"/>
              <a:t>E.g. – airline industry, oil &amp; gas companies 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Companies have high degree of price control</a:t>
            </a:r>
          </a:p>
          <a:p>
            <a:pPr lvl="3"/>
            <a:r>
              <a:rPr lang="en-US" sz="2000" dirty="0" smtClean="0"/>
              <a:t>Can push up the price with </a:t>
            </a:r>
            <a:r>
              <a:rPr lang="en-US" sz="2000" i="1" u="sng" dirty="0" smtClean="0"/>
              <a:t>price leadership </a:t>
            </a:r>
            <a:r>
              <a:rPr lang="en-US" sz="2000" dirty="0" smtClean="0"/>
              <a:t>– big company set price, others follow</a:t>
            </a:r>
          </a:p>
          <a:p>
            <a:pPr lvl="3"/>
            <a:r>
              <a:rPr lang="en-US" sz="2000" dirty="0" smtClean="0"/>
              <a:t>May use collusion – working together to set prices and levels of production</a:t>
            </a:r>
          </a:p>
          <a:p>
            <a:pPr lvl="3"/>
            <a:r>
              <a:rPr lang="en-US" sz="2000" dirty="0" smtClean="0"/>
              <a:t>May create a cartel – group of producers that set levels of production and prices</a:t>
            </a:r>
          </a:p>
          <a:p>
            <a:pPr lvl="3"/>
            <a:r>
              <a:rPr lang="en-US" sz="2000" dirty="0" smtClean="0"/>
              <a:t>Both illegal in the U.S.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an oligopoly?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Monopoly has only 1 producer in the specific market 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elatively rare</a:t>
            </a:r>
          </a:p>
          <a:p>
            <a:pPr lvl="1"/>
            <a:r>
              <a:rPr lang="en-US" sz="2400" dirty="0" smtClean="0"/>
              <a:t>Creates highly imperfect competition </a:t>
            </a:r>
          </a:p>
          <a:p>
            <a:pPr lvl="1"/>
            <a:r>
              <a:rPr lang="en-US" sz="2400" dirty="0" smtClean="0"/>
              <a:t>Buyers have no control of prices at all</a:t>
            </a:r>
          </a:p>
          <a:p>
            <a:pPr lvl="1"/>
            <a:endParaRPr lang="en-US" sz="2400" dirty="0" smtClean="0"/>
          </a:p>
          <a:p>
            <a:r>
              <a:rPr lang="en-US" sz="2600" dirty="0" smtClean="0"/>
              <a:t>Have high degree of price control because they are the only ones with a unique product</a:t>
            </a:r>
          </a:p>
          <a:p>
            <a:endParaRPr lang="en-US" sz="2600" dirty="0" smtClean="0"/>
          </a:p>
          <a:p>
            <a:r>
              <a:rPr lang="en-US" dirty="0" smtClean="0"/>
              <a:t>Can create trusts:</a:t>
            </a:r>
          </a:p>
          <a:p>
            <a:pPr lvl="1"/>
            <a:r>
              <a:rPr lang="en-US" sz="2400" dirty="0" smtClean="0"/>
              <a:t>Combination of companies that make a unique product and work to control the prices</a:t>
            </a:r>
          </a:p>
          <a:p>
            <a:pPr lvl="1"/>
            <a:r>
              <a:rPr lang="en-US" sz="2400" dirty="0" smtClean="0"/>
              <a:t>Anti-trust laws – congressional laws passed to break up monopolies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monopoly?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</TotalTime>
  <Words>976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Market Structures and Market Failures</vt:lpstr>
      <vt:lpstr>Structures of the Market</vt:lpstr>
      <vt:lpstr>What is Market Structure?</vt:lpstr>
      <vt:lpstr>What is Market Structure?</vt:lpstr>
      <vt:lpstr>In a perfect world: perfect competition</vt:lpstr>
      <vt:lpstr>Other Types of Market Structures</vt:lpstr>
      <vt:lpstr>What is monopolistic competition?</vt:lpstr>
      <vt:lpstr>What is an oligopoly?</vt:lpstr>
      <vt:lpstr>What is a monopoly?</vt:lpstr>
      <vt:lpstr>The 3 Categories of Legal Monopolies</vt:lpstr>
      <vt:lpstr>Pros and Cons to Market Structure</vt:lpstr>
      <vt:lpstr>When Markets Fail -- Inefficiencies</vt:lpstr>
      <vt:lpstr>Public Goods – Used by All</vt:lpstr>
      <vt:lpstr>Public Goods – Used by All</vt:lpstr>
    </vt:vector>
  </TitlesOfParts>
  <Company>LCPS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Structures and Market Failures</dc:title>
  <dc:creator>LCPS</dc:creator>
  <cp:lastModifiedBy>cti</cp:lastModifiedBy>
  <cp:revision>16</cp:revision>
  <cp:lastPrinted>2014-03-20T00:42:40Z</cp:lastPrinted>
  <dcterms:created xsi:type="dcterms:W3CDTF">2011-04-08T12:32:30Z</dcterms:created>
  <dcterms:modified xsi:type="dcterms:W3CDTF">2017-01-30T18:59:35Z</dcterms:modified>
</cp:coreProperties>
</file>